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6"/>
  </p:sldMasterIdLst>
  <p:notesMasterIdLst>
    <p:notesMasterId r:id="rId18"/>
  </p:notesMasterIdLst>
  <p:handoutMasterIdLst>
    <p:handoutMasterId r:id="rId19"/>
  </p:handoutMasterIdLst>
  <p:sldIdLst>
    <p:sldId id="303" r:id="rId7"/>
    <p:sldId id="954" r:id="rId8"/>
    <p:sldId id="952" r:id="rId9"/>
    <p:sldId id="955" r:id="rId10"/>
    <p:sldId id="949" r:id="rId11"/>
    <p:sldId id="953" r:id="rId12"/>
    <p:sldId id="959" r:id="rId13"/>
    <p:sldId id="957" r:id="rId14"/>
    <p:sldId id="958" r:id="rId15"/>
    <p:sldId id="960" r:id="rId16"/>
    <p:sldId id="704" r:id="rId17"/>
  </p:sldIdLst>
  <p:sldSz cx="12192000" cy="6858000"/>
  <p:notesSz cx="6797675" cy="9928225"/>
  <p:defaultTextStyle>
    <a:defPPr>
      <a:defRPr lang="en-GB"/>
    </a:defPPr>
    <a:lvl1pPr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1pPr>
    <a:lvl2pPr marL="608013" indent="-1508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2pPr>
    <a:lvl3pPr marL="1217613" indent="-3032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3pPr>
    <a:lvl4pPr marL="1827213" indent="-4556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4pPr>
    <a:lvl5pPr marL="2436813" indent="-6080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63" userDrawn="1">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5C88D0"/>
    <a:srgbClr val="FFFFCC"/>
    <a:srgbClr val="72AF2F"/>
    <a:srgbClr val="C1E442"/>
    <a:srgbClr val="FFFF99"/>
    <a:srgbClr val="C6D254"/>
    <a:srgbClr val="000000"/>
    <a:srgbClr val="2A6EA8"/>
    <a:srgbClr val="B1D254"/>
    <a:srgbClr val="72732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F2DE63D5-997A-4646-A377-4702673A728D}" styleName="浅色样式 2 - 强调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MasterView">
  <p:normalViewPr horzBarState="maximized">
    <p:restoredLeft sz="14107" autoAdjust="0"/>
    <p:restoredTop sz="92197" autoAdjust="0"/>
  </p:normalViewPr>
  <p:slideViewPr>
    <p:cSldViewPr snapToGrid="0">
      <p:cViewPr varScale="1">
        <p:scale>
          <a:sx n="83" d="100"/>
          <a:sy n="83" d="100"/>
        </p:scale>
        <p:origin x="64" y="104"/>
      </p:cViewPr>
      <p:guideLst>
        <p:guide orient="horz" pos="2160"/>
        <p:guide pos="3863"/>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snapToGrid="0">
      <p:cViewPr varScale="1">
        <p:scale>
          <a:sx n="45" d="100"/>
          <a:sy n="45" d="100"/>
        </p:scale>
        <p:origin x="2768" y="56"/>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viewProps" Target="viewProps.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Master" Target="slideMasters/slideMaster1.xml"/><Relationship Id="rId11" Type="http://schemas.openxmlformats.org/officeDocument/2006/relationships/slide" Target="slides/slide5.xml"/><Relationship Id="rId5" Type="http://schemas.openxmlformats.org/officeDocument/2006/relationships/customXml" Target="../customXml/item5.xml"/><Relationship Id="rId15" Type="http://schemas.openxmlformats.org/officeDocument/2006/relationships/slide" Target="slides/slide9.xml"/><Relationship Id="rId23" Type="http://schemas.openxmlformats.org/officeDocument/2006/relationships/tableStyles" Target="tableStyles.xml"/><Relationship Id="rId10" Type="http://schemas.openxmlformats.org/officeDocument/2006/relationships/slide" Target="slides/slide4.xml"/><Relationship Id="rId19" Type="http://schemas.openxmlformats.org/officeDocument/2006/relationships/handoutMaster" Target="handoutMasters/handoutMaster1.xml"/><Relationship Id="rId4" Type="http://schemas.openxmlformats.org/officeDocument/2006/relationships/customXml" Target="../customXml/item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AA78BAD3-FC21-4679-B770-3EA085F20603}" type="datetime1">
              <a:rPr lang="en-US"/>
              <a:pPr>
                <a:defRPr/>
              </a:pPr>
              <a:t>9/29/2023</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817FF792-3EB9-44FA-9386-5606498586BD}" type="slidenum">
              <a:rPr lang="en-GB" altLang="en-US"/>
              <a:pPr>
                <a:defRPr/>
              </a:pPr>
              <a:t>‹#›</a:t>
            </a:fld>
            <a:endParaRPr lang="en-GB" altLang="en-US"/>
          </a:p>
        </p:txBody>
      </p:sp>
    </p:spTree>
    <p:extLst>
      <p:ext uri="{BB962C8B-B14F-4D97-AF65-F5344CB8AC3E}">
        <p14:creationId xmlns:p14="http://schemas.microsoft.com/office/powerpoint/2010/main" val="215220780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BE730920-F8FB-4BAB-A0E2-B112E44812FA}" type="datetime1">
              <a:rPr lang="en-US"/>
              <a:pPr>
                <a:defRPr/>
              </a:pPr>
              <a:t>9/29/2023</a:t>
            </a:fld>
            <a:endParaRPr lang="en-US" dirty="0"/>
          </a:p>
        </p:txBody>
      </p:sp>
      <p:sp>
        <p:nvSpPr>
          <p:cNvPr id="4100" name="Rectangle 4"/>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27BB3565-DE1F-45E8-8B92-B6CEF3A5A934}" type="slidenum">
              <a:rPr lang="en-GB" altLang="en-US"/>
              <a:pPr>
                <a:defRPr/>
              </a:pPr>
              <a:t>‹#›</a:t>
            </a:fld>
            <a:endParaRPr lang="en-GB" altLang="en-US"/>
          </a:p>
        </p:txBody>
      </p:sp>
    </p:spTree>
    <p:extLst>
      <p:ext uri="{BB962C8B-B14F-4D97-AF65-F5344CB8AC3E}">
        <p14:creationId xmlns:p14="http://schemas.microsoft.com/office/powerpoint/2010/main" val="65645932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600" kern="1200">
        <a:solidFill>
          <a:schemeClr val="tx1"/>
        </a:solidFill>
        <a:latin typeface="Times New Roman" pitchFamily="18" charset="0"/>
        <a:ea typeface="+mn-ea"/>
        <a:cs typeface="+mn-cs"/>
      </a:defRPr>
    </a:lvl1pPr>
    <a:lvl2pPr marL="608013" algn="l" rtl="0" eaLnBrk="0" fontAlgn="base" hangingPunct="0">
      <a:spcBef>
        <a:spcPct val="30000"/>
      </a:spcBef>
      <a:spcAft>
        <a:spcPct val="0"/>
      </a:spcAft>
      <a:defRPr sz="1600" kern="1200">
        <a:solidFill>
          <a:schemeClr val="tx1"/>
        </a:solidFill>
        <a:latin typeface="Times New Roman" pitchFamily="18" charset="0"/>
        <a:ea typeface="+mn-ea"/>
        <a:cs typeface="+mn-cs"/>
      </a:defRPr>
    </a:lvl2pPr>
    <a:lvl3pPr marL="1217613" algn="l" rtl="0" eaLnBrk="0" fontAlgn="base" hangingPunct="0">
      <a:spcBef>
        <a:spcPct val="30000"/>
      </a:spcBef>
      <a:spcAft>
        <a:spcPct val="0"/>
      </a:spcAft>
      <a:defRPr sz="1600" kern="1200">
        <a:solidFill>
          <a:schemeClr val="tx1"/>
        </a:solidFill>
        <a:latin typeface="Times New Roman" pitchFamily="18" charset="0"/>
        <a:ea typeface="+mn-ea"/>
        <a:cs typeface="+mn-cs"/>
      </a:defRPr>
    </a:lvl3pPr>
    <a:lvl4pPr marL="1827213" algn="l" rtl="0" eaLnBrk="0" fontAlgn="base" hangingPunct="0">
      <a:spcBef>
        <a:spcPct val="30000"/>
      </a:spcBef>
      <a:spcAft>
        <a:spcPct val="0"/>
      </a:spcAft>
      <a:defRPr sz="1600" kern="1200">
        <a:solidFill>
          <a:schemeClr val="tx1"/>
        </a:solidFill>
        <a:latin typeface="Times New Roman" pitchFamily="18" charset="0"/>
        <a:ea typeface="+mn-ea"/>
        <a:cs typeface="+mn-cs"/>
      </a:defRPr>
    </a:lvl4pPr>
    <a:lvl5pPr marL="2436813" algn="l" rtl="0" eaLnBrk="0" fontAlgn="base" hangingPunct="0">
      <a:spcBef>
        <a:spcPct val="30000"/>
      </a:spcBef>
      <a:spcAft>
        <a:spcPct val="0"/>
      </a:spcAft>
      <a:defRPr sz="1600" kern="1200">
        <a:solidFill>
          <a:schemeClr val="tx1"/>
        </a:solidFill>
        <a:latin typeface="Times New Roman" pitchFamily="18" charset="0"/>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a:spcBef>
                <a:spcPct val="0"/>
              </a:spcBef>
            </a:pPr>
            <a:fld id="{E31A0830-7958-478F-A687-980EFBB47EC2}" type="slidenum">
              <a:rPr lang="en-GB" altLang="en-US" sz="1200" smtClean="0"/>
              <a:pPr>
                <a:spcBef>
                  <a:spcPct val="0"/>
                </a:spcBef>
              </a:pPr>
              <a:t>1</a:t>
            </a:fld>
            <a:endParaRPr lang="en-GB" altLang="en-US" sz="1200"/>
          </a:p>
        </p:txBody>
      </p:sp>
      <p:sp>
        <p:nvSpPr>
          <p:cNvPr id="7171" name="Rectangle 2"/>
          <p:cNvSpPr>
            <a:spLocks noGrp="1" noRot="1" noChangeAspect="1" noChangeArrowheads="1" noTextEdit="1"/>
          </p:cNvSpPr>
          <p:nvPr>
            <p:ph type="sldImg"/>
          </p:nvPr>
        </p:nvSpPr>
        <p:spPr>
          <a:xfrm>
            <a:off x="88900" y="742950"/>
            <a:ext cx="6621463"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146131285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4" name="Picture 10" descr="bubbles_ppt_cover.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7013" y="0"/>
            <a:ext cx="5145087" cy="633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1810043" y="3839308"/>
            <a:ext cx="8534400" cy="1752600"/>
          </a:xfrm>
        </p:spPr>
        <p:txBody>
          <a:bodyPr/>
          <a:lstStyle>
            <a:lvl1pPr marL="0" indent="0" algn="ctr">
              <a:buNone/>
              <a:defRPr/>
            </a:lvl1pPr>
            <a:lvl2pPr marL="609585" indent="0" algn="ctr">
              <a:buNone/>
              <a:defRPr/>
            </a:lvl2pPr>
            <a:lvl3pPr marL="1219170" indent="0" algn="ctr">
              <a:buNone/>
              <a:defRPr/>
            </a:lvl3pPr>
            <a:lvl4pPr marL="1828754" indent="0" algn="ctr">
              <a:buNone/>
              <a:defRPr/>
            </a:lvl4pPr>
            <a:lvl5pPr marL="2438339" indent="0" algn="ctr">
              <a:buNone/>
              <a:defRPr/>
            </a:lvl5pPr>
            <a:lvl6pPr marL="3047924" indent="0" algn="ctr">
              <a:buNone/>
              <a:defRPr/>
            </a:lvl6pPr>
            <a:lvl7pPr marL="3657509" indent="0" algn="ctr">
              <a:buNone/>
              <a:defRPr/>
            </a:lvl7pPr>
            <a:lvl8pPr marL="4267093" indent="0" algn="ctr">
              <a:buNone/>
              <a:defRPr/>
            </a:lvl8pPr>
            <a:lvl9pPr marL="4876678" indent="0" algn="ctr">
              <a:buNone/>
              <a:defRPr/>
            </a:lvl9pPr>
          </a:lstStyle>
          <a:p>
            <a:r>
              <a:rPr lang="en-US" dirty="0"/>
              <a:t>Click to edit Master subtitle style</a:t>
            </a:r>
            <a:endParaRPr lang="en-GB" dirty="0"/>
          </a:p>
        </p:txBody>
      </p:sp>
      <p:sp>
        <p:nvSpPr>
          <p:cNvPr id="5" name="标题 4">
            <a:extLst>
              <a:ext uri="{FF2B5EF4-FFF2-40B4-BE49-F238E27FC236}">
                <a16:creationId xmlns:a16="http://schemas.microsoft.com/office/drawing/2014/main" id="{34B34A06-0E77-40D5-8C03-85C7F7B9475E}"/>
              </a:ext>
            </a:extLst>
          </p:cNvPr>
          <p:cNvSpPr>
            <a:spLocks noGrp="1"/>
          </p:cNvSpPr>
          <p:nvPr>
            <p:ph type="title"/>
          </p:nvPr>
        </p:nvSpPr>
        <p:spPr/>
        <p:txBody>
          <a:bodyPr/>
          <a:lstStyle/>
          <a:p>
            <a:r>
              <a:rPr lang="zh-CN" altLang="en-US"/>
              <a:t>单击此处编辑母版标题样式</a:t>
            </a:r>
          </a:p>
        </p:txBody>
      </p:sp>
    </p:spTree>
    <p:extLst>
      <p:ext uri="{BB962C8B-B14F-4D97-AF65-F5344CB8AC3E}">
        <p14:creationId xmlns:p14="http://schemas.microsoft.com/office/powerpoint/2010/main" val="930231849"/>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609585" indent="-609585">
              <a:buFontTx/>
              <a:buBlip>
                <a:blip r:embed="rId2"/>
              </a:buBlip>
              <a:defRPr/>
            </a:lvl1p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Tree>
    <p:extLst>
      <p:ext uri="{BB962C8B-B14F-4D97-AF65-F5344CB8AC3E}">
        <p14:creationId xmlns:p14="http://schemas.microsoft.com/office/powerpoint/2010/main" val="1623381228"/>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9112251" cy="1143000"/>
          </a:xfrm>
        </p:spPr>
        <p:txBody>
          <a:bodyPr/>
          <a:lstStyle/>
          <a:p>
            <a:r>
              <a:rPr lang="en-US"/>
              <a:t>Click to edit Master title style</a:t>
            </a:r>
            <a:endParaRPr lang="en-IE"/>
          </a:p>
        </p:txBody>
      </p:sp>
      <p:sp>
        <p:nvSpPr>
          <p:cNvPr id="3" name="Table Placeholder 2"/>
          <p:cNvSpPr>
            <a:spLocks noGrp="1"/>
          </p:cNvSpPr>
          <p:nvPr>
            <p:ph type="tbl" idx="1"/>
          </p:nvPr>
        </p:nvSpPr>
        <p:spPr>
          <a:xfrm>
            <a:off x="609600" y="1600201"/>
            <a:ext cx="10972800" cy="4525963"/>
          </a:xfrm>
        </p:spPr>
        <p:txBody>
          <a:bodyPr/>
          <a:lstStyle/>
          <a:p>
            <a:pPr lvl="0"/>
            <a:endParaRPr lang="en-IE" noProof="0" dirty="0"/>
          </a:p>
        </p:txBody>
      </p:sp>
      <p:sp>
        <p:nvSpPr>
          <p:cNvPr id="4" name="Slide Number Placeholder 5"/>
          <p:cNvSpPr>
            <a:spLocks noGrp="1"/>
          </p:cNvSpPr>
          <p:nvPr>
            <p:ph type="sldNum" sz="quarter" idx="10"/>
          </p:nvPr>
        </p:nvSpPr>
        <p:spPr>
          <a:xfrm>
            <a:off x="11410952" y="6483350"/>
            <a:ext cx="527049" cy="222250"/>
          </a:xfrm>
          <a:prstGeom prst="rect">
            <a:avLst/>
          </a:prstGeom>
        </p:spPr>
        <p:txBody>
          <a:bodyPr/>
          <a:lstStyle>
            <a:lvl1pPr>
              <a:defRPr>
                <a:latin typeface="Arial" charset="0"/>
                <a:cs typeface="Arial" charset="0"/>
              </a:defRPr>
            </a:lvl1pPr>
          </a:lstStyle>
          <a:p>
            <a:pPr>
              <a:defRPr/>
            </a:pPr>
            <a:fld id="{8B78E712-7E90-46AF-8873-540771249AD5}" type="slidenum">
              <a:rPr lang="en-GB"/>
              <a:pPr>
                <a:defRPr/>
              </a:pPr>
              <a:t>‹#›</a:t>
            </a:fld>
            <a:endParaRPr lang="en-GB" dirty="0"/>
          </a:p>
        </p:txBody>
      </p:sp>
    </p:spTree>
    <p:extLst>
      <p:ext uri="{BB962C8B-B14F-4D97-AF65-F5344CB8AC3E}">
        <p14:creationId xmlns:p14="http://schemas.microsoft.com/office/powerpoint/2010/main" val="191304689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slideLayout" Target="../slideLayouts/slideLayout3.xml"/><Relationship Id="rId7" Type="http://schemas.openxmlformats.org/officeDocument/2006/relationships/image" Target="../media/image3.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 Id="rId9" Type="http://schemas.openxmlformats.org/officeDocument/2006/relationships/image" Target="../media/image5.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938327" y="6413501"/>
            <a:ext cx="8224837" cy="333374"/>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333"/>
          </a:p>
        </p:txBody>
      </p:sp>
      <p:sp>
        <p:nvSpPr>
          <p:cNvPr id="1027" name="Title Placeholder 1"/>
          <p:cNvSpPr>
            <a:spLocks noGrp="1"/>
          </p:cNvSpPr>
          <p:nvPr>
            <p:ph type="title"/>
          </p:nvPr>
        </p:nvSpPr>
        <p:spPr bwMode="auto">
          <a:xfrm>
            <a:off x="652463" y="228600"/>
            <a:ext cx="910272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647700" y="1454150"/>
            <a:ext cx="11183938"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p:cNvSpPr txBox="1"/>
          <p:nvPr userDrawn="1"/>
        </p:nvSpPr>
        <p:spPr>
          <a:xfrm>
            <a:off x="931653" y="6460167"/>
            <a:ext cx="8197006" cy="234950"/>
          </a:xfrm>
          <a:prstGeom prst="rect">
            <a:avLst/>
          </a:prstGeom>
          <a:noFill/>
        </p:spPr>
        <p:txBody>
          <a:bodyPr anchor="ct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sz="133" spc="400" dirty="0">
                <a:solidFill>
                  <a:schemeClr val="bg1"/>
                </a:solidFill>
              </a:rPr>
              <a:t> </a:t>
            </a:r>
            <a:r>
              <a:rPr lang="en-GB" sz="1100" b="1" spc="300" dirty="0">
                <a:ea typeface="+mn-ea"/>
                <a:cs typeface="Arial" panose="020B0604020202020204" pitchFamily="34" charset="0"/>
              </a:rPr>
              <a:t>S5-236597 DP on </a:t>
            </a:r>
            <a:r>
              <a:rPr lang="en-US" altLang="zh-CN" sz="1100" b="1" spc="300" dirty="0">
                <a:ea typeface="+mn-ea"/>
                <a:cs typeface="Arial" panose="020B0604020202020204" pitchFamily="34" charset="0"/>
              </a:rPr>
              <a:t>Charging </a:t>
            </a:r>
            <a:r>
              <a:rPr lang="en-US" sz="1100" b="1" spc="300" dirty="0">
                <a:ea typeface="+mn-ea"/>
                <a:cs typeface="Arial" panose="020B0604020202020204" pitchFamily="34" charset="0"/>
              </a:rPr>
              <a:t>Triggers in Stage 2 and Stage 3</a:t>
            </a:r>
            <a:r>
              <a:rPr lang="en-GB" sz="1100" b="1" spc="300" dirty="0">
                <a:ea typeface="+mn-ea"/>
                <a:cs typeface="Arial" panose="020B0604020202020204" pitchFamily="34" charset="0"/>
              </a:rPr>
              <a:t>(SA5#151</a:t>
            </a:r>
            <a:r>
              <a:rPr lang="zh-CN" altLang="en-US" sz="1100" b="1" spc="300" dirty="0">
                <a:ea typeface="+mn-ea"/>
                <a:cs typeface="Arial" panose="020B0604020202020204" pitchFamily="34" charset="0"/>
              </a:rPr>
              <a:t>）</a:t>
            </a:r>
            <a:endParaRPr lang="en-GB" sz="1100" b="1" spc="300" dirty="0">
              <a:ea typeface="+mn-ea"/>
              <a:cs typeface="Arial" panose="020B0604020202020204" pitchFamily="34" charset="0"/>
            </a:endParaRPr>
          </a:p>
        </p:txBody>
      </p:sp>
      <p:sp>
        <p:nvSpPr>
          <p:cNvPr id="1030" name="Rectangle 15"/>
          <p:cNvSpPr>
            <a:spLocks noChangeArrowheads="1"/>
          </p:cNvSpPr>
          <p:nvPr userDrawn="1"/>
        </p:nvSpPr>
        <p:spPr bwMode="auto">
          <a:xfrm>
            <a:off x="5448300" y="3303588"/>
            <a:ext cx="1238250"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333">
                <a:solidFill>
                  <a:schemeClr val="bg1"/>
                </a:solidFill>
              </a:rPr>
              <a:t>© 3GPP 2012</a:t>
            </a:r>
            <a:endParaRPr lang="en-GB" altLang="en-US" sz="1333"/>
          </a:p>
        </p:txBody>
      </p:sp>
      <p:pic>
        <p:nvPicPr>
          <p:cNvPr id="1031" name="Picture 10" descr="3GPP_TM_RD.jpg"/>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10098088" y="306388"/>
            <a:ext cx="1584325" cy="92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16"/>
          <p:cNvSpPr>
            <a:spLocks noChangeArrowheads="1"/>
          </p:cNvSpPr>
          <p:nvPr userDrawn="1"/>
        </p:nvSpPr>
        <p:spPr bwMode="auto">
          <a:xfrm>
            <a:off x="9918700" y="6462713"/>
            <a:ext cx="1027845" cy="256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67" dirty="0"/>
              <a:t>© 3GPP 2022</a:t>
            </a:r>
          </a:p>
        </p:txBody>
      </p:sp>
      <p:pic>
        <p:nvPicPr>
          <p:cNvPr id="11" name="Picture 13" descr="green2.jpg"/>
          <p:cNvPicPr>
            <a:picLocks noChangeAspect="1"/>
          </p:cNvPicPr>
          <p:nvPr userDrawn="1"/>
        </p:nvPicPr>
        <p:blipFill>
          <a:blip r:embed="rId6" cstate="print">
            <a:extLst>
              <a:ext uri="{28A0092B-C50C-407E-A947-70E740481C1C}">
                <a14:useLocalDpi xmlns:a14="http://schemas.microsoft.com/office/drawing/2010/main" val="0"/>
              </a:ext>
            </a:extLst>
          </a:blip>
          <a:srcRect/>
          <a:stretch>
            <a:fillRect/>
          </a:stretch>
        </p:blipFill>
        <p:spPr bwMode="auto">
          <a:xfrm>
            <a:off x="11381467" y="6423704"/>
            <a:ext cx="365125"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Oval 11"/>
          <p:cNvSpPr/>
          <p:nvPr userDrawn="1"/>
        </p:nvSpPr>
        <p:spPr bwMode="auto">
          <a:xfrm>
            <a:off x="11157629" y="6330667"/>
            <a:ext cx="812800" cy="419100"/>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435BA645-663C-49B9-8214-3A0DBAD6F1FF}" type="slidenum">
              <a:rPr lang="en-GB" altLang="en-US" sz="1333" b="1" smtClean="0"/>
              <a:pPr algn="ctr">
                <a:defRPr/>
              </a:pPr>
              <a:t>‹#›</a:t>
            </a:fld>
            <a:endParaRPr lang="en-GB" altLang="en-US" sz="1333" b="1" dirty="0"/>
          </a:p>
          <a:p>
            <a:pPr>
              <a:defRPr/>
            </a:pPr>
            <a:endParaRPr lang="en-GB" altLang="en-US" sz="1333" dirty="0"/>
          </a:p>
        </p:txBody>
      </p:sp>
    </p:spTree>
  </p:cSld>
  <p:clrMap bg1="lt1" tx1="dk1" bg2="lt2" tx2="dk2" accent1="accent1" accent2="accent2" accent3="accent3" accent4="accent4" accent5="accent5" accent6="accent6" hlink="hlink" folHlink="folHlink"/>
  <p:sldLayoutIdLst>
    <p:sldLayoutId id="2147483938" r:id="rId1"/>
    <p:sldLayoutId id="2147483936" r:id="rId2"/>
    <p:sldLayoutId id="2147483939" r:id="rId3"/>
  </p:sldLayoutIdLst>
  <p:transition spd="slow"/>
  <p:hf hdr="0" ftr="0" dt="0"/>
  <p:txStyles>
    <p:title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p:titleStyle>
    <p:bodyStyle>
      <a:lvl1pPr marL="608013" indent="-608013" algn="l" rtl="0" eaLnBrk="0" fontAlgn="base" hangingPunct="0">
        <a:spcBef>
          <a:spcPct val="20000"/>
        </a:spcBef>
        <a:spcAft>
          <a:spcPct val="0"/>
        </a:spcAft>
        <a:buBlip>
          <a:blip r:embed="rId7"/>
        </a:buBlip>
        <a:defRPr sz="3700">
          <a:solidFill>
            <a:schemeClr val="tx1"/>
          </a:solidFill>
          <a:latin typeface="+mn-lt"/>
          <a:ea typeface="+mn-ea"/>
          <a:cs typeface="+mn-cs"/>
        </a:defRPr>
      </a:lvl1pPr>
      <a:lvl2pPr marL="989013" indent="-379413" algn="l" rtl="0" eaLnBrk="0" fontAlgn="base" hangingPunct="0">
        <a:spcBef>
          <a:spcPct val="20000"/>
        </a:spcBef>
        <a:spcAft>
          <a:spcPct val="0"/>
        </a:spcAft>
        <a:buClr>
          <a:srgbClr val="C00000"/>
        </a:buClr>
        <a:buBlip>
          <a:blip r:embed="rId8"/>
        </a:buBlip>
        <a:defRPr sz="3200">
          <a:solidFill>
            <a:schemeClr val="tx1"/>
          </a:solidFill>
          <a:latin typeface="+mn-lt"/>
        </a:defRPr>
      </a:lvl2pPr>
      <a:lvl3pPr marL="1522413" indent="-303213" algn="l" rtl="0" eaLnBrk="0" fontAlgn="base" hangingPunct="0">
        <a:spcBef>
          <a:spcPct val="20000"/>
        </a:spcBef>
        <a:spcAft>
          <a:spcPct val="0"/>
        </a:spcAft>
        <a:buBlip>
          <a:blip r:embed="rId9"/>
        </a:buBlip>
        <a:defRPr sz="2600">
          <a:solidFill>
            <a:schemeClr val="tx1"/>
          </a:solidFill>
          <a:latin typeface="+mn-lt"/>
        </a:defRPr>
      </a:lvl3pPr>
      <a:lvl4pPr marL="2132013" indent="-303213"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613" indent="-303213"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716" indent="-304792" algn="l" rtl="0" eaLnBrk="0" fontAlgn="base" hangingPunct="0">
        <a:spcBef>
          <a:spcPct val="20000"/>
        </a:spcBef>
        <a:spcAft>
          <a:spcPct val="0"/>
        </a:spcAft>
        <a:buFont typeface="Arial" charset="0"/>
        <a:buChar char="»"/>
        <a:defRPr sz="2133">
          <a:solidFill>
            <a:schemeClr val="tx1"/>
          </a:solidFill>
          <a:latin typeface="+mn-lt"/>
        </a:defRPr>
      </a:lvl6pPr>
      <a:lvl7pPr marL="3962301" indent="-304792" algn="l" rtl="0" eaLnBrk="0" fontAlgn="base" hangingPunct="0">
        <a:spcBef>
          <a:spcPct val="20000"/>
        </a:spcBef>
        <a:spcAft>
          <a:spcPct val="0"/>
        </a:spcAft>
        <a:buFont typeface="Arial" charset="0"/>
        <a:buChar char="»"/>
        <a:defRPr sz="2133">
          <a:solidFill>
            <a:schemeClr val="tx1"/>
          </a:solidFill>
          <a:latin typeface="+mn-lt"/>
        </a:defRPr>
      </a:lvl7pPr>
      <a:lvl8pPr marL="4571886" indent="-304792" algn="l" rtl="0" eaLnBrk="0" fontAlgn="base" hangingPunct="0">
        <a:spcBef>
          <a:spcPct val="20000"/>
        </a:spcBef>
        <a:spcAft>
          <a:spcPct val="0"/>
        </a:spcAft>
        <a:buFont typeface="Arial" charset="0"/>
        <a:buChar char="»"/>
        <a:defRPr sz="2133">
          <a:solidFill>
            <a:schemeClr val="tx1"/>
          </a:solidFill>
          <a:latin typeface="+mn-lt"/>
        </a:defRPr>
      </a:lvl8pPr>
      <a:lvl9pPr marL="5181470" indent="-304792" algn="l" rtl="0" eaLnBrk="0" fontAlgn="base" hangingPunct="0">
        <a:spcBef>
          <a:spcPct val="20000"/>
        </a:spcBef>
        <a:spcAft>
          <a:spcPct val="0"/>
        </a:spcAft>
        <a:buFont typeface="Arial" charset="0"/>
        <a:buChar char="»"/>
        <a:defRPr sz="2133">
          <a:solidFill>
            <a:schemeClr val="tx1"/>
          </a:solidFill>
          <a:latin typeface="+mn-lt"/>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37.png"/><Relationship Id="rId1" Type="http://schemas.openxmlformats.org/officeDocument/2006/relationships/slideLayout" Target="../slideLayouts/slideLayout2.xml"/><Relationship Id="rId5" Type="http://schemas.openxmlformats.org/officeDocument/2006/relationships/image" Target="../media/image39.png"/><Relationship Id="rId4" Type="http://schemas.openxmlformats.org/officeDocument/2006/relationships/image" Target="../media/image38.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4.png"/><Relationship Id="rId7" Type="http://schemas.openxmlformats.org/officeDocument/2006/relationships/image" Target="../media/image10.png"/><Relationship Id="rId2" Type="http://schemas.openxmlformats.org/officeDocument/2006/relationships/image" Target="../media/image3.jpeg"/><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 Id="rId9" Type="http://schemas.openxmlformats.org/officeDocument/2006/relationships/image" Target="../media/image12.png"/></Relationships>
</file>

<file path=ppt/slides/_rels/slide3.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image" Target="../media/image4.png"/><Relationship Id="rId2" Type="http://schemas.openxmlformats.org/officeDocument/2006/relationships/image" Target="../media/image13.png"/><Relationship Id="rId1" Type="http://schemas.openxmlformats.org/officeDocument/2006/relationships/slideLayout" Target="../slideLayouts/slideLayout2.xml"/><Relationship Id="rId6" Type="http://schemas.openxmlformats.org/officeDocument/2006/relationships/image" Target="../media/image3.jpeg"/><Relationship Id="rId5" Type="http://schemas.openxmlformats.org/officeDocument/2006/relationships/image" Target="../media/image16.png"/><Relationship Id="rId4" Type="http://schemas.openxmlformats.org/officeDocument/2006/relationships/image" Target="../media/image15.png"/></Relationships>
</file>

<file path=ppt/slides/_rels/slide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3.jpeg"/></Relationships>
</file>

<file path=ppt/slides/_rels/slide5.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4.png"/><Relationship Id="rId7" Type="http://schemas.openxmlformats.org/officeDocument/2006/relationships/image" Target="../media/image22.png"/><Relationship Id="rId2" Type="http://schemas.openxmlformats.org/officeDocument/2006/relationships/image" Target="../media/image3.jpeg"/><Relationship Id="rId1" Type="http://schemas.openxmlformats.org/officeDocument/2006/relationships/slideLayout" Target="../slideLayouts/slideLayout2.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3.jpeg"/><Relationship Id="rId1" Type="http://schemas.openxmlformats.org/officeDocument/2006/relationships/slideLayout" Target="../slideLayouts/slideLayout2.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png"/></Relationships>
</file>

<file path=ppt/slides/_rels/slide8.xml.rels><?xml version="1.0" encoding="UTF-8" standalone="yes"?>
<Relationships xmlns="http://schemas.openxmlformats.org/package/2006/relationships"><Relationship Id="rId3" Type="http://schemas.openxmlformats.org/officeDocument/2006/relationships/image" Target="../media/image29.png"/><Relationship Id="rId7" Type="http://schemas.openxmlformats.org/officeDocument/2006/relationships/image" Target="../media/image32.png"/><Relationship Id="rId2" Type="http://schemas.openxmlformats.org/officeDocument/2006/relationships/image" Target="../media/image28.png"/><Relationship Id="rId1" Type="http://schemas.openxmlformats.org/officeDocument/2006/relationships/slideLayout" Target="../slideLayouts/slideLayout2.xml"/><Relationship Id="rId6" Type="http://schemas.openxmlformats.org/officeDocument/2006/relationships/image" Target="../media/image3.jpeg"/><Relationship Id="rId5" Type="http://schemas.openxmlformats.org/officeDocument/2006/relationships/image" Target="../media/image31.png"/><Relationship Id="rId4" Type="http://schemas.openxmlformats.org/officeDocument/2006/relationships/image" Target="../media/image30.png"/></Relationships>
</file>

<file path=ppt/slides/_rels/slide9.xml.rels><?xml version="1.0" encoding="UTF-8" standalone="yes"?>
<Relationships xmlns="http://schemas.openxmlformats.org/package/2006/relationships"><Relationship Id="rId3" Type="http://schemas.openxmlformats.org/officeDocument/2006/relationships/image" Target="../media/image34.png"/><Relationship Id="rId7" Type="http://schemas.openxmlformats.org/officeDocument/2006/relationships/image" Target="../media/image32.png"/><Relationship Id="rId2" Type="http://schemas.openxmlformats.org/officeDocument/2006/relationships/image" Target="../media/image33.png"/><Relationship Id="rId1" Type="http://schemas.openxmlformats.org/officeDocument/2006/relationships/slideLayout" Target="../slideLayouts/slideLayout2.xml"/><Relationship Id="rId6" Type="http://schemas.openxmlformats.org/officeDocument/2006/relationships/image" Target="../media/image3.jpeg"/><Relationship Id="rId5" Type="http://schemas.openxmlformats.org/officeDocument/2006/relationships/image" Target="../media/image36.png"/><Relationship Id="rId4" Type="http://schemas.openxmlformats.org/officeDocument/2006/relationships/image" Target="../media/image3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1027577" y="3129435"/>
            <a:ext cx="11530738" cy="1470025"/>
          </a:xfrm>
        </p:spPr>
        <p:txBody>
          <a:bodyPr>
            <a:noAutofit/>
          </a:bodyPr>
          <a:lstStyle/>
          <a:p>
            <a:pPr>
              <a:defRPr/>
            </a:pPr>
            <a:r>
              <a:rPr lang="en-GB" sz="4800" b="1" i="1" dirty="0">
                <a:effectLst>
                  <a:outerShdw blurRad="38100" dist="38100" dir="2700000" algn="tl">
                    <a:srgbClr val="C0C0C0"/>
                  </a:outerShdw>
                </a:effectLst>
              </a:rPr>
              <a:t>  </a:t>
            </a:r>
            <a:br>
              <a:rPr lang="en-GB" sz="4800" dirty="0"/>
            </a:br>
            <a:br>
              <a:rPr lang="en-GB" sz="4800" dirty="0"/>
            </a:br>
            <a:r>
              <a:rPr lang="en-US" altLang="zh-CN" sz="4800" dirty="0"/>
              <a:t>Charging </a:t>
            </a:r>
            <a:r>
              <a:rPr lang="en-US" sz="4800" dirty="0"/>
              <a:t>Triggers in Stage 2 and Stage 3</a:t>
            </a:r>
            <a:br>
              <a:rPr lang="en-US" altLang="zh-CN" sz="4400" b="1" dirty="0"/>
            </a:br>
            <a:r>
              <a:rPr lang="en-GB" altLang="zh-CN" sz="2800" b="1" dirty="0"/>
              <a:t> (SA5 #1</a:t>
            </a:r>
            <a:r>
              <a:rPr lang="en-US" altLang="zh-CN" sz="2800" b="1" dirty="0"/>
              <a:t>51</a:t>
            </a:r>
            <a:r>
              <a:rPr lang="en-GB" altLang="zh-CN" sz="2800" b="1" dirty="0"/>
              <a:t>)</a:t>
            </a:r>
            <a:br>
              <a:rPr lang="en-GB" altLang="zh-CN" sz="3200" b="1" i="1" dirty="0"/>
            </a:br>
            <a:br>
              <a:rPr lang="en-GB" altLang="zh-CN" sz="3200" b="1" dirty="0"/>
            </a:br>
            <a:br>
              <a:rPr lang="en-US" sz="4800" dirty="0">
                <a:effectLst>
                  <a:outerShdw blurRad="38100" dist="38100" dir="2700000" algn="tl">
                    <a:srgbClr val="C0C0C0"/>
                  </a:outerShdw>
                </a:effectLst>
              </a:rPr>
            </a:br>
            <a:endParaRPr lang="en-GB" sz="4800" dirty="0">
              <a:effectLst>
                <a:outerShdw blurRad="38100" dist="38100" dir="2700000" algn="tl">
                  <a:srgbClr val="C0C0C0"/>
                </a:outerShdw>
              </a:effectLst>
            </a:endParaRPr>
          </a:p>
        </p:txBody>
      </p:sp>
      <p:sp>
        <p:nvSpPr>
          <p:cNvPr id="6147" name="Subtitle 6"/>
          <p:cNvSpPr>
            <a:spLocks noGrp="1"/>
          </p:cNvSpPr>
          <p:nvPr>
            <p:ph type="subTitle" idx="1"/>
          </p:nvPr>
        </p:nvSpPr>
        <p:spPr>
          <a:xfrm>
            <a:off x="1944460" y="4680035"/>
            <a:ext cx="8534400" cy="1752600"/>
          </a:xfrm>
        </p:spPr>
        <p:txBody>
          <a:bodyPr/>
          <a:lstStyle/>
          <a:p>
            <a:pPr>
              <a:lnSpc>
                <a:spcPct val="80000"/>
              </a:lnSpc>
            </a:pPr>
            <a:endParaRPr lang="en-US" altLang="zh-CN" sz="2400" dirty="0">
              <a:latin typeface="Arial" charset="0"/>
            </a:endParaRPr>
          </a:p>
          <a:p>
            <a:pPr>
              <a:lnSpc>
                <a:spcPct val="80000"/>
              </a:lnSpc>
            </a:pPr>
            <a:r>
              <a:rPr lang="en-US" altLang="zh-CN" sz="2400" dirty="0">
                <a:latin typeface="Arial" charset="0"/>
              </a:rPr>
              <a:t>Chen Shan</a:t>
            </a:r>
          </a:p>
          <a:p>
            <a:pPr>
              <a:lnSpc>
                <a:spcPct val="80000"/>
              </a:lnSpc>
            </a:pPr>
            <a:r>
              <a:rPr lang="en-US" altLang="zh-CN" sz="2400" dirty="0">
                <a:latin typeface="Arial" charset="0"/>
              </a:rPr>
              <a:t>Huawei</a:t>
            </a:r>
            <a:endParaRPr lang="en-GB" sz="2400" dirty="0">
              <a:latin typeface="Arial" charset="0"/>
            </a:endParaRP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3C9DDDE-120D-4C1D-98A5-68A276B9ECE9}"/>
              </a:ext>
            </a:extLst>
          </p:cNvPr>
          <p:cNvSpPr>
            <a:spLocks noGrp="1"/>
          </p:cNvSpPr>
          <p:nvPr>
            <p:ph type="title"/>
          </p:nvPr>
        </p:nvSpPr>
        <p:spPr>
          <a:xfrm>
            <a:off x="178835" y="-123137"/>
            <a:ext cx="10194502" cy="1143000"/>
          </a:xfrm>
        </p:spPr>
        <p:txBody>
          <a:bodyPr/>
          <a:lstStyle/>
          <a:p>
            <a:r>
              <a:rPr lang="en-US" altLang="zh-CN" dirty="0"/>
              <a:t>Option C --- Remove the triggers in the Stage2</a:t>
            </a:r>
            <a:endParaRPr lang="zh-CN" altLang="en-US" dirty="0"/>
          </a:p>
        </p:txBody>
      </p:sp>
      <p:sp>
        <p:nvSpPr>
          <p:cNvPr id="21" name="矩形 20">
            <a:extLst>
              <a:ext uri="{FF2B5EF4-FFF2-40B4-BE49-F238E27FC236}">
                <a16:creationId xmlns:a16="http://schemas.microsoft.com/office/drawing/2014/main" id="{B33C14B4-6129-463B-844C-35E26AF8EDEB}"/>
              </a:ext>
            </a:extLst>
          </p:cNvPr>
          <p:cNvSpPr/>
          <p:nvPr/>
        </p:nvSpPr>
        <p:spPr>
          <a:xfrm>
            <a:off x="423908" y="1066118"/>
            <a:ext cx="5880643" cy="1412694"/>
          </a:xfrm>
          <a:prstGeom prst="rect">
            <a:avLst/>
          </a:prstGeom>
        </p:spPr>
        <p:txBody>
          <a:bodyPr wrap="square">
            <a:spAutoFit/>
          </a:bodyPr>
          <a:lstStyle/>
          <a:p>
            <a:pPr marL="182563" lvl="1" indent="-182563">
              <a:spcBef>
                <a:spcPct val="20000"/>
              </a:spcBef>
              <a:buClr>
                <a:srgbClr val="C00000"/>
              </a:buClr>
              <a:buFont typeface="Wingdings" panose="05000000000000000000" pitchFamily="2" charset="2"/>
              <a:buChar char="l"/>
            </a:pPr>
            <a:r>
              <a:rPr lang="en-US" altLang="zh-CN" sz="1100" dirty="0"/>
              <a:t>In the Stage 2, the following triggers have been specified. </a:t>
            </a:r>
          </a:p>
          <a:p>
            <a:pPr marL="358775" lvl="2" indent="-176213">
              <a:spcBef>
                <a:spcPct val="20000"/>
              </a:spcBef>
              <a:buClr>
                <a:srgbClr val="C00000"/>
              </a:buClr>
              <a:buFont typeface="Arial" panose="020B0604020202020204" pitchFamily="34" charset="0"/>
              <a:buChar char="•"/>
            </a:pPr>
            <a:r>
              <a:rPr lang="en-US" altLang="zh-CN" sz="1100" dirty="0"/>
              <a:t>For NEF charging, the message level triggers is specified in the TS 32.254</a:t>
            </a:r>
          </a:p>
          <a:p>
            <a:pPr marL="358775" lvl="2" indent="-176213">
              <a:spcBef>
                <a:spcPct val="20000"/>
              </a:spcBef>
              <a:buClr>
                <a:srgbClr val="C00000"/>
              </a:buClr>
              <a:buFont typeface="Arial" panose="020B0604020202020204" pitchFamily="34" charset="0"/>
              <a:buChar char="•"/>
            </a:pPr>
            <a:r>
              <a:rPr lang="en-US" altLang="zh-CN" sz="1100" dirty="0"/>
              <a:t>For Edge computing charging, the message level triggers is specified in the TS 32.257.</a:t>
            </a:r>
          </a:p>
          <a:p>
            <a:pPr marL="358775" lvl="2" indent="-176213">
              <a:spcBef>
                <a:spcPct val="20000"/>
              </a:spcBef>
              <a:buClr>
                <a:srgbClr val="C00000"/>
              </a:buClr>
              <a:buFont typeface="Arial" panose="020B0604020202020204" pitchFamily="34" charset="0"/>
              <a:buChar char="•"/>
            </a:pPr>
            <a:r>
              <a:rPr lang="en-US" altLang="zh-CN" sz="1100" dirty="0"/>
              <a:t>For NSPA charging, the triggers in Used Unit Container is specified in the TS 28.202.</a:t>
            </a:r>
          </a:p>
          <a:p>
            <a:pPr marL="182563" lvl="1" indent="-182563">
              <a:spcBef>
                <a:spcPct val="20000"/>
              </a:spcBef>
              <a:buClr>
                <a:srgbClr val="C00000"/>
              </a:buClr>
              <a:buFont typeface="Wingdings" panose="05000000000000000000" pitchFamily="2" charset="2"/>
              <a:buChar char="l"/>
            </a:pPr>
            <a:r>
              <a:rPr lang="en-US" altLang="zh-CN" sz="1100" dirty="0"/>
              <a:t>Remove the triggers in the service specifications stage2 .Take NSPA triggers as the example</a:t>
            </a:r>
          </a:p>
        </p:txBody>
      </p:sp>
      <p:grpSp>
        <p:nvGrpSpPr>
          <p:cNvPr id="5" name="组合 4">
            <a:extLst>
              <a:ext uri="{FF2B5EF4-FFF2-40B4-BE49-F238E27FC236}">
                <a16:creationId xmlns:a16="http://schemas.microsoft.com/office/drawing/2014/main" id="{4E309B2B-47B2-4A3E-AAD4-30452DD87BBE}"/>
              </a:ext>
            </a:extLst>
          </p:cNvPr>
          <p:cNvGrpSpPr/>
          <p:nvPr/>
        </p:nvGrpSpPr>
        <p:grpSpPr>
          <a:xfrm>
            <a:off x="1034555" y="2432027"/>
            <a:ext cx="4154666" cy="3894323"/>
            <a:chOff x="5918974" y="809522"/>
            <a:chExt cx="4385737" cy="4209681"/>
          </a:xfrm>
        </p:grpSpPr>
        <p:pic>
          <p:nvPicPr>
            <p:cNvPr id="4" name="图片 3">
              <a:extLst>
                <a:ext uri="{FF2B5EF4-FFF2-40B4-BE49-F238E27FC236}">
                  <a16:creationId xmlns:a16="http://schemas.microsoft.com/office/drawing/2014/main" id="{B1019C4F-8536-4E00-A4F7-AF77E6C5186E}"/>
                </a:ext>
              </a:extLst>
            </p:cNvPr>
            <p:cNvPicPr>
              <a:picLocks noChangeAspect="1"/>
            </p:cNvPicPr>
            <p:nvPr/>
          </p:nvPicPr>
          <p:blipFill>
            <a:blip r:embed="rId2"/>
            <a:stretch>
              <a:fillRect/>
            </a:stretch>
          </p:blipFill>
          <p:spPr>
            <a:xfrm>
              <a:off x="5918974" y="809522"/>
              <a:ext cx="4108946" cy="4209681"/>
            </a:xfrm>
            <a:prstGeom prst="rect">
              <a:avLst/>
            </a:prstGeom>
          </p:spPr>
        </p:pic>
        <p:sp>
          <p:nvSpPr>
            <p:cNvPr id="18" name="矩形 17">
              <a:extLst>
                <a:ext uri="{FF2B5EF4-FFF2-40B4-BE49-F238E27FC236}">
                  <a16:creationId xmlns:a16="http://schemas.microsoft.com/office/drawing/2014/main" id="{E465F91B-9610-4DDF-A838-84B7DC80F2A9}"/>
                </a:ext>
              </a:extLst>
            </p:cNvPr>
            <p:cNvSpPr/>
            <p:nvPr/>
          </p:nvSpPr>
          <p:spPr bwMode="auto">
            <a:xfrm>
              <a:off x="6195765" y="3364165"/>
              <a:ext cx="4108946" cy="285815"/>
            </a:xfrm>
            <a:prstGeom prst="rect">
              <a:avLst/>
            </a:prstGeom>
            <a:noFill/>
            <a:ln w="1905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sp>
          <p:nvSpPr>
            <p:cNvPr id="20" name="矩形 19">
              <a:extLst>
                <a:ext uri="{FF2B5EF4-FFF2-40B4-BE49-F238E27FC236}">
                  <a16:creationId xmlns:a16="http://schemas.microsoft.com/office/drawing/2014/main" id="{D185F1CC-1EDF-4754-BBED-EAF77C0AC68C}"/>
                </a:ext>
              </a:extLst>
            </p:cNvPr>
            <p:cNvSpPr/>
            <p:nvPr/>
          </p:nvSpPr>
          <p:spPr bwMode="auto">
            <a:xfrm>
              <a:off x="6195765" y="4488180"/>
              <a:ext cx="4108946" cy="531023"/>
            </a:xfrm>
            <a:prstGeom prst="rect">
              <a:avLst/>
            </a:prstGeom>
            <a:noFill/>
            <a:ln w="1905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grpSp>
      <p:sp>
        <p:nvSpPr>
          <p:cNvPr id="23" name="矩形 22">
            <a:extLst>
              <a:ext uri="{FF2B5EF4-FFF2-40B4-BE49-F238E27FC236}">
                <a16:creationId xmlns:a16="http://schemas.microsoft.com/office/drawing/2014/main" id="{16D2B655-5D59-420C-92C6-09C0FD76DECD}"/>
              </a:ext>
            </a:extLst>
          </p:cNvPr>
          <p:cNvSpPr/>
          <p:nvPr/>
        </p:nvSpPr>
        <p:spPr>
          <a:xfrm>
            <a:off x="0" y="752438"/>
            <a:ext cx="6728460" cy="369332"/>
          </a:xfrm>
          <a:prstGeom prst="rect">
            <a:avLst/>
          </a:prstGeom>
        </p:spPr>
        <p:txBody>
          <a:bodyPr wrap="square">
            <a:spAutoFit/>
          </a:bodyPr>
          <a:lstStyle/>
          <a:p>
            <a:pPr marL="449263" lvl="0" indent="-449263">
              <a:spcBef>
                <a:spcPct val="20000"/>
              </a:spcBef>
              <a:buBlip>
                <a:blip r:embed="rId3"/>
              </a:buBlip>
            </a:pPr>
            <a:r>
              <a:rPr lang="en-US" altLang="zh-CN" sz="1800" kern="0" dirty="0">
                <a:solidFill>
                  <a:prstClr val="black"/>
                </a:solidFill>
                <a:latin typeface="Calibri"/>
              </a:rPr>
              <a:t>Remove the triggers in the charging data message and CHF CDR</a:t>
            </a:r>
          </a:p>
        </p:txBody>
      </p:sp>
      <p:pic>
        <p:nvPicPr>
          <p:cNvPr id="6" name="图片 5">
            <a:extLst>
              <a:ext uri="{FF2B5EF4-FFF2-40B4-BE49-F238E27FC236}">
                <a16:creationId xmlns:a16="http://schemas.microsoft.com/office/drawing/2014/main" id="{56A822D7-6A0F-4DED-93C1-B383DB03095F}"/>
              </a:ext>
            </a:extLst>
          </p:cNvPr>
          <p:cNvPicPr>
            <a:picLocks noChangeAspect="1"/>
          </p:cNvPicPr>
          <p:nvPr/>
        </p:nvPicPr>
        <p:blipFill>
          <a:blip r:embed="rId4"/>
          <a:stretch>
            <a:fillRect/>
          </a:stretch>
        </p:blipFill>
        <p:spPr>
          <a:xfrm>
            <a:off x="6836050" y="881279"/>
            <a:ext cx="3716122" cy="3101496"/>
          </a:xfrm>
          <a:prstGeom prst="rect">
            <a:avLst/>
          </a:prstGeom>
        </p:spPr>
      </p:pic>
      <p:pic>
        <p:nvPicPr>
          <p:cNvPr id="9" name="图片 8">
            <a:extLst>
              <a:ext uri="{FF2B5EF4-FFF2-40B4-BE49-F238E27FC236}">
                <a16:creationId xmlns:a16="http://schemas.microsoft.com/office/drawing/2014/main" id="{E036ADB6-F883-4821-8295-2AC13AEAD298}"/>
              </a:ext>
            </a:extLst>
          </p:cNvPr>
          <p:cNvPicPr>
            <a:picLocks noChangeAspect="1"/>
          </p:cNvPicPr>
          <p:nvPr/>
        </p:nvPicPr>
        <p:blipFill>
          <a:blip r:embed="rId5"/>
          <a:stretch>
            <a:fillRect/>
          </a:stretch>
        </p:blipFill>
        <p:spPr>
          <a:xfrm>
            <a:off x="6836050" y="4188782"/>
            <a:ext cx="3995500" cy="2137568"/>
          </a:xfrm>
          <a:prstGeom prst="rect">
            <a:avLst/>
          </a:prstGeom>
        </p:spPr>
      </p:pic>
      <p:sp>
        <p:nvSpPr>
          <p:cNvPr id="26" name="矩形 25">
            <a:extLst>
              <a:ext uri="{FF2B5EF4-FFF2-40B4-BE49-F238E27FC236}">
                <a16:creationId xmlns:a16="http://schemas.microsoft.com/office/drawing/2014/main" id="{D765376B-D8B9-40D6-8A81-FE23DA9BF83D}"/>
              </a:ext>
            </a:extLst>
          </p:cNvPr>
          <p:cNvSpPr/>
          <p:nvPr/>
        </p:nvSpPr>
        <p:spPr bwMode="auto">
          <a:xfrm>
            <a:off x="6887571" y="3611880"/>
            <a:ext cx="3892458" cy="426720"/>
          </a:xfrm>
          <a:prstGeom prst="rect">
            <a:avLst/>
          </a:prstGeom>
          <a:noFill/>
          <a:ln w="1905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sp>
        <p:nvSpPr>
          <p:cNvPr id="27" name="矩形 26">
            <a:extLst>
              <a:ext uri="{FF2B5EF4-FFF2-40B4-BE49-F238E27FC236}">
                <a16:creationId xmlns:a16="http://schemas.microsoft.com/office/drawing/2014/main" id="{FE719376-D138-4F9F-9B0E-A22B0B3434B2}"/>
              </a:ext>
            </a:extLst>
          </p:cNvPr>
          <p:cNvSpPr/>
          <p:nvPr/>
        </p:nvSpPr>
        <p:spPr bwMode="auto">
          <a:xfrm>
            <a:off x="6939092" y="6050280"/>
            <a:ext cx="3892458" cy="276070"/>
          </a:xfrm>
          <a:prstGeom prst="rect">
            <a:avLst/>
          </a:prstGeom>
          <a:noFill/>
          <a:ln w="1905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sp>
        <p:nvSpPr>
          <p:cNvPr id="28" name="右大括号 27">
            <a:extLst>
              <a:ext uri="{FF2B5EF4-FFF2-40B4-BE49-F238E27FC236}">
                <a16:creationId xmlns:a16="http://schemas.microsoft.com/office/drawing/2014/main" id="{A152FF23-E4FC-409A-BDFE-1230F6322877}"/>
              </a:ext>
            </a:extLst>
          </p:cNvPr>
          <p:cNvSpPr/>
          <p:nvPr/>
        </p:nvSpPr>
        <p:spPr bwMode="auto">
          <a:xfrm rot="10800000">
            <a:off x="806697" y="3131820"/>
            <a:ext cx="374402" cy="3194530"/>
          </a:xfrm>
          <a:prstGeom prst="rightBrace">
            <a:avLst/>
          </a:prstGeom>
          <a:noFill/>
          <a:ln w="9525" cap="flat" cmpd="sng" algn="ctr">
            <a:solidFill>
              <a:srgbClr val="00B05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sp>
        <p:nvSpPr>
          <p:cNvPr id="29" name="矩形 28">
            <a:extLst>
              <a:ext uri="{FF2B5EF4-FFF2-40B4-BE49-F238E27FC236}">
                <a16:creationId xmlns:a16="http://schemas.microsoft.com/office/drawing/2014/main" id="{BC22930A-708C-41B1-A45C-8413A3B79A0D}"/>
              </a:ext>
            </a:extLst>
          </p:cNvPr>
          <p:cNvSpPr/>
          <p:nvPr/>
        </p:nvSpPr>
        <p:spPr>
          <a:xfrm>
            <a:off x="286822" y="4598280"/>
            <a:ext cx="1093407" cy="261610"/>
          </a:xfrm>
          <a:prstGeom prst="rect">
            <a:avLst/>
          </a:prstGeom>
        </p:spPr>
        <p:txBody>
          <a:bodyPr wrap="square">
            <a:spAutoFit/>
          </a:bodyPr>
          <a:lstStyle/>
          <a:p>
            <a:pPr marL="0" lvl="1" indent="0">
              <a:spcBef>
                <a:spcPct val="20000"/>
              </a:spcBef>
              <a:buClr>
                <a:srgbClr val="C00000"/>
              </a:buClr>
            </a:pPr>
            <a:r>
              <a:rPr lang="en-US" altLang="zh-CN" sz="1100" dirty="0">
                <a:solidFill>
                  <a:srgbClr val="00B050"/>
                </a:solidFill>
              </a:rPr>
              <a:t>NSPA </a:t>
            </a:r>
            <a:endParaRPr lang="zh-CN" altLang="en-US" sz="1100" dirty="0">
              <a:solidFill>
                <a:srgbClr val="00B050"/>
              </a:solidFill>
            </a:endParaRPr>
          </a:p>
        </p:txBody>
      </p:sp>
      <p:sp>
        <p:nvSpPr>
          <p:cNvPr id="30" name="右大括号 29">
            <a:extLst>
              <a:ext uri="{FF2B5EF4-FFF2-40B4-BE49-F238E27FC236}">
                <a16:creationId xmlns:a16="http://schemas.microsoft.com/office/drawing/2014/main" id="{A3274095-A732-4632-BABA-D647D922237D}"/>
              </a:ext>
            </a:extLst>
          </p:cNvPr>
          <p:cNvSpPr/>
          <p:nvPr/>
        </p:nvSpPr>
        <p:spPr bwMode="auto">
          <a:xfrm>
            <a:off x="10780029" y="2240280"/>
            <a:ext cx="374402" cy="1845498"/>
          </a:xfrm>
          <a:prstGeom prst="rightBrace">
            <a:avLst>
              <a:gd name="adj1" fmla="val 144694"/>
              <a:gd name="adj2" fmla="val 50239"/>
            </a:avLst>
          </a:prstGeom>
          <a:noFill/>
          <a:ln w="9525" cap="flat" cmpd="sng" algn="ctr">
            <a:solidFill>
              <a:srgbClr val="00B05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sp>
        <p:nvSpPr>
          <p:cNvPr id="31" name="矩形 30">
            <a:extLst>
              <a:ext uri="{FF2B5EF4-FFF2-40B4-BE49-F238E27FC236}">
                <a16:creationId xmlns:a16="http://schemas.microsoft.com/office/drawing/2014/main" id="{19F6249A-7BCA-46C8-BA28-9CBD9364498C}"/>
              </a:ext>
            </a:extLst>
          </p:cNvPr>
          <p:cNvSpPr/>
          <p:nvPr/>
        </p:nvSpPr>
        <p:spPr>
          <a:xfrm>
            <a:off x="11154431" y="3001015"/>
            <a:ext cx="1093407" cy="261610"/>
          </a:xfrm>
          <a:prstGeom prst="rect">
            <a:avLst/>
          </a:prstGeom>
        </p:spPr>
        <p:txBody>
          <a:bodyPr wrap="square">
            <a:spAutoFit/>
          </a:bodyPr>
          <a:lstStyle/>
          <a:p>
            <a:pPr marL="0" lvl="1" indent="0">
              <a:spcBef>
                <a:spcPct val="20000"/>
              </a:spcBef>
              <a:buClr>
                <a:srgbClr val="C00000"/>
              </a:buClr>
            </a:pPr>
            <a:r>
              <a:rPr lang="en-US" altLang="zh-CN" sz="1100" dirty="0">
                <a:solidFill>
                  <a:srgbClr val="00B050"/>
                </a:solidFill>
              </a:rPr>
              <a:t>AMF </a:t>
            </a:r>
            <a:endParaRPr lang="zh-CN" altLang="en-US" sz="1100" dirty="0">
              <a:solidFill>
                <a:srgbClr val="00B050"/>
              </a:solidFill>
            </a:endParaRPr>
          </a:p>
        </p:txBody>
      </p:sp>
      <p:sp>
        <p:nvSpPr>
          <p:cNvPr id="32" name="右大括号 31">
            <a:extLst>
              <a:ext uri="{FF2B5EF4-FFF2-40B4-BE49-F238E27FC236}">
                <a16:creationId xmlns:a16="http://schemas.microsoft.com/office/drawing/2014/main" id="{4B2E31C6-A1E2-4F92-B6D4-1097E3484F5D}"/>
              </a:ext>
            </a:extLst>
          </p:cNvPr>
          <p:cNvSpPr/>
          <p:nvPr/>
        </p:nvSpPr>
        <p:spPr bwMode="auto">
          <a:xfrm>
            <a:off x="10876568" y="4968240"/>
            <a:ext cx="374402" cy="1358110"/>
          </a:xfrm>
          <a:prstGeom prst="rightBrace">
            <a:avLst>
              <a:gd name="adj1" fmla="val 144694"/>
              <a:gd name="adj2" fmla="val 50239"/>
            </a:avLst>
          </a:prstGeom>
          <a:noFill/>
          <a:ln w="9525" cap="flat" cmpd="sng" algn="ctr">
            <a:solidFill>
              <a:srgbClr val="00B05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sp>
        <p:nvSpPr>
          <p:cNvPr id="33" name="矩形 32">
            <a:extLst>
              <a:ext uri="{FF2B5EF4-FFF2-40B4-BE49-F238E27FC236}">
                <a16:creationId xmlns:a16="http://schemas.microsoft.com/office/drawing/2014/main" id="{B4A8B4CC-E5FE-465E-B520-F5848C4C9F63}"/>
              </a:ext>
            </a:extLst>
          </p:cNvPr>
          <p:cNvSpPr/>
          <p:nvPr/>
        </p:nvSpPr>
        <p:spPr>
          <a:xfrm>
            <a:off x="11250970" y="5400925"/>
            <a:ext cx="1093407" cy="261610"/>
          </a:xfrm>
          <a:prstGeom prst="rect">
            <a:avLst/>
          </a:prstGeom>
        </p:spPr>
        <p:txBody>
          <a:bodyPr wrap="square">
            <a:spAutoFit/>
          </a:bodyPr>
          <a:lstStyle/>
          <a:p>
            <a:pPr marL="0" lvl="1" indent="0">
              <a:spcBef>
                <a:spcPct val="20000"/>
              </a:spcBef>
              <a:buClr>
                <a:srgbClr val="C00000"/>
              </a:buClr>
            </a:pPr>
            <a:r>
              <a:rPr lang="en-US" altLang="zh-CN" sz="1100" dirty="0">
                <a:solidFill>
                  <a:srgbClr val="00B050"/>
                </a:solidFill>
              </a:rPr>
              <a:t>NEF </a:t>
            </a:r>
            <a:endParaRPr lang="zh-CN" altLang="en-US" sz="1100" dirty="0">
              <a:solidFill>
                <a:srgbClr val="00B050"/>
              </a:solidFill>
            </a:endParaRPr>
          </a:p>
        </p:txBody>
      </p:sp>
    </p:spTree>
    <p:extLst>
      <p:ext uri="{BB962C8B-B14F-4D97-AF65-F5344CB8AC3E}">
        <p14:creationId xmlns:p14="http://schemas.microsoft.com/office/powerpoint/2010/main" val="2415810041"/>
      </p:ext>
    </p:extLst>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59815" y="2879729"/>
            <a:ext cx="8221835" cy="519616"/>
          </a:xfrm>
        </p:spPr>
        <p:txBody>
          <a:bodyPr/>
          <a:lstStyle/>
          <a:p>
            <a:r>
              <a:rPr lang="sv-SE" sz="6000" dirty="0"/>
              <a:t>Thank you!</a:t>
            </a:r>
          </a:p>
        </p:txBody>
      </p:sp>
    </p:spTree>
    <p:extLst>
      <p:ext uri="{BB962C8B-B14F-4D97-AF65-F5344CB8AC3E}">
        <p14:creationId xmlns:p14="http://schemas.microsoft.com/office/powerpoint/2010/main" val="119548055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380A640-0510-41A8-BFEB-0E455AC7D55E}"/>
              </a:ext>
            </a:extLst>
          </p:cNvPr>
          <p:cNvSpPr>
            <a:spLocks noGrp="1"/>
          </p:cNvSpPr>
          <p:nvPr>
            <p:ph type="title"/>
          </p:nvPr>
        </p:nvSpPr>
        <p:spPr>
          <a:xfrm>
            <a:off x="-269753" y="-115277"/>
            <a:ext cx="10843968" cy="1143000"/>
          </a:xfrm>
        </p:spPr>
        <p:txBody>
          <a:bodyPr/>
          <a:lstStyle/>
          <a:p>
            <a:r>
              <a:rPr lang="en-US" altLang="zh-CN" dirty="0"/>
              <a:t>The triggers in Charging Data Message Stage2 </a:t>
            </a:r>
            <a:endParaRPr lang="zh-CN" altLang="en-US" dirty="0"/>
          </a:p>
        </p:txBody>
      </p:sp>
      <p:sp>
        <p:nvSpPr>
          <p:cNvPr id="4" name="矩形 3">
            <a:extLst>
              <a:ext uri="{FF2B5EF4-FFF2-40B4-BE49-F238E27FC236}">
                <a16:creationId xmlns:a16="http://schemas.microsoft.com/office/drawing/2014/main" id="{1829A426-3372-41D8-8A1C-F8A8DEAD20F3}"/>
              </a:ext>
            </a:extLst>
          </p:cNvPr>
          <p:cNvSpPr/>
          <p:nvPr/>
        </p:nvSpPr>
        <p:spPr>
          <a:xfrm>
            <a:off x="59868" y="739183"/>
            <a:ext cx="8500808" cy="1434239"/>
          </a:xfrm>
          <a:prstGeom prst="rect">
            <a:avLst/>
          </a:prstGeom>
        </p:spPr>
        <p:txBody>
          <a:bodyPr wrap="square">
            <a:spAutoFit/>
          </a:bodyPr>
          <a:lstStyle/>
          <a:p>
            <a:pPr marL="449263" lvl="0" indent="-449263">
              <a:spcBef>
                <a:spcPct val="20000"/>
              </a:spcBef>
              <a:buBlip>
                <a:blip r:embed="rId2"/>
              </a:buBlip>
            </a:pPr>
            <a:r>
              <a:rPr lang="en-US" altLang="zh-CN" sz="2000" kern="0" dirty="0">
                <a:solidFill>
                  <a:prstClr val="black"/>
                </a:solidFill>
                <a:latin typeface="Calibri"/>
                <a:cs typeface="+mn-cs"/>
              </a:rPr>
              <a:t>Triggers in the charging Stage 2</a:t>
            </a:r>
          </a:p>
          <a:p>
            <a:pPr marL="898525" lvl="1" indent="-449263">
              <a:spcBef>
                <a:spcPct val="20000"/>
              </a:spcBef>
              <a:buClr>
                <a:srgbClr val="C00000"/>
              </a:buClr>
              <a:buBlip>
                <a:blip r:embed="rId3"/>
              </a:buBlip>
            </a:pPr>
            <a:r>
              <a:rPr lang="en-US" altLang="zh-CN" sz="1400" dirty="0">
                <a:latin typeface="+mn-lt"/>
              </a:rPr>
              <a:t>TS 32.255: SMF triggers for PDU session, quota management.</a:t>
            </a:r>
          </a:p>
          <a:p>
            <a:pPr marL="898525" lvl="1" indent="-449263">
              <a:spcBef>
                <a:spcPct val="20000"/>
              </a:spcBef>
              <a:buClr>
                <a:srgbClr val="C00000"/>
              </a:buClr>
              <a:buBlip>
                <a:blip r:embed="rId3"/>
              </a:buBlip>
            </a:pPr>
            <a:r>
              <a:rPr lang="en-US" altLang="zh-CN" sz="1400" dirty="0">
                <a:latin typeface="+mn-lt"/>
              </a:rPr>
              <a:t>TS 32.254: NEF triggers for API invocation/notification.</a:t>
            </a:r>
          </a:p>
          <a:p>
            <a:pPr marL="898525" lvl="1" indent="-449263">
              <a:spcBef>
                <a:spcPct val="20000"/>
              </a:spcBef>
              <a:buClr>
                <a:srgbClr val="C00000"/>
              </a:buClr>
              <a:buBlip>
                <a:blip r:embed="rId3"/>
              </a:buBlip>
            </a:pPr>
            <a:r>
              <a:rPr lang="en-US" altLang="zh-CN" sz="1400" dirty="0">
                <a:latin typeface="+mn-lt"/>
              </a:rPr>
              <a:t>TS 32.256: AMF triggers for registration, location, N2 connection…</a:t>
            </a:r>
          </a:p>
          <a:p>
            <a:pPr marL="898525" lvl="1" indent="-449263">
              <a:spcBef>
                <a:spcPct val="20000"/>
              </a:spcBef>
              <a:buClr>
                <a:srgbClr val="C00000"/>
              </a:buClr>
              <a:buBlip>
                <a:blip r:embed="rId3"/>
              </a:buBlip>
            </a:pPr>
            <a:r>
              <a:rPr lang="en-US" altLang="zh-CN" sz="1400" dirty="0">
                <a:latin typeface="+mn-lt"/>
              </a:rPr>
              <a:t>…. SMSF, Prose charging trigger, Network slice charging trigger</a:t>
            </a:r>
          </a:p>
        </p:txBody>
      </p:sp>
      <p:pic>
        <p:nvPicPr>
          <p:cNvPr id="5" name="图片 4">
            <a:extLst>
              <a:ext uri="{FF2B5EF4-FFF2-40B4-BE49-F238E27FC236}">
                <a16:creationId xmlns:a16="http://schemas.microsoft.com/office/drawing/2014/main" id="{5BDA6F92-A27A-49AD-A39B-A542289D39D8}"/>
              </a:ext>
            </a:extLst>
          </p:cNvPr>
          <p:cNvPicPr>
            <a:picLocks noChangeAspect="1"/>
          </p:cNvPicPr>
          <p:nvPr/>
        </p:nvPicPr>
        <p:blipFill>
          <a:blip r:embed="rId4"/>
          <a:stretch>
            <a:fillRect/>
          </a:stretch>
        </p:blipFill>
        <p:spPr>
          <a:xfrm>
            <a:off x="96895" y="2159311"/>
            <a:ext cx="3676416" cy="3045734"/>
          </a:xfrm>
          <a:prstGeom prst="rect">
            <a:avLst/>
          </a:prstGeom>
        </p:spPr>
      </p:pic>
      <p:pic>
        <p:nvPicPr>
          <p:cNvPr id="6" name="图片 5">
            <a:extLst>
              <a:ext uri="{FF2B5EF4-FFF2-40B4-BE49-F238E27FC236}">
                <a16:creationId xmlns:a16="http://schemas.microsoft.com/office/drawing/2014/main" id="{A43029EE-F6C6-4BE7-AC26-3979F5D798B7}"/>
              </a:ext>
            </a:extLst>
          </p:cNvPr>
          <p:cNvPicPr>
            <a:picLocks noChangeAspect="1"/>
          </p:cNvPicPr>
          <p:nvPr/>
        </p:nvPicPr>
        <p:blipFill>
          <a:blip r:embed="rId5"/>
          <a:stretch>
            <a:fillRect/>
          </a:stretch>
        </p:blipFill>
        <p:spPr>
          <a:xfrm>
            <a:off x="3867028" y="4128026"/>
            <a:ext cx="4346941" cy="2249315"/>
          </a:xfrm>
          <a:prstGeom prst="rect">
            <a:avLst/>
          </a:prstGeom>
        </p:spPr>
      </p:pic>
      <p:pic>
        <p:nvPicPr>
          <p:cNvPr id="7" name="图片 6">
            <a:extLst>
              <a:ext uri="{FF2B5EF4-FFF2-40B4-BE49-F238E27FC236}">
                <a16:creationId xmlns:a16="http://schemas.microsoft.com/office/drawing/2014/main" id="{27D15729-B9F0-4F94-A41D-DE957101BEF0}"/>
              </a:ext>
            </a:extLst>
          </p:cNvPr>
          <p:cNvPicPr>
            <a:picLocks noChangeAspect="1"/>
          </p:cNvPicPr>
          <p:nvPr/>
        </p:nvPicPr>
        <p:blipFill>
          <a:blip r:embed="rId6"/>
          <a:stretch>
            <a:fillRect/>
          </a:stretch>
        </p:blipFill>
        <p:spPr>
          <a:xfrm>
            <a:off x="3845413" y="2247147"/>
            <a:ext cx="4365827" cy="1824668"/>
          </a:xfrm>
          <a:prstGeom prst="rect">
            <a:avLst/>
          </a:prstGeom>
        </p:spPr>
      </p:pic>
      <p:pic>
        <p:nvPicPr>
          <p:cNvPr id="8" name="图片 7">
            <a:extLst>
              <a:ext uri="{FF2B5EF4-FFF2-40B4-BE49-F238E27FC236}">
                <a16:creationId xmlns:a16="http://schemas.microsoft.com/office/drawing/2014/main" id="{9623040E-43C1-4EAC-8D01-8B04D05B46A1}"/>
              </a:ext>
            </a:extLst>
          </p:cNvPr>
          <p:cNvPicPr>
            <a:picLocks noChangeAspect="1"/>
          </p:cNvPicPr>
          <p:nvPr/>
        </p:nvPicPr>
        <p:blipFill>
          <a:blip r:embed="rId7"/>
          <a:stretch>
            <a:fillRect/>
          </a:stretch>
        </p:blipFill>
        <p:spPr>
          <a:xfrm>
            <a:off x="8314226" y="4055102"/>
            <a:ext cx="3401035" cy="2308440"/>
          </a:xfrm>
          <a:prstGeom prst="rect">
            <a:avLst/>
          </a:prstGeom>
        </p:spPr>
      </p:pic>
      <p:pic>
        <p:nvPicPr>
          <p:cNvPr id="9" name="图片 8">
            <a:extLst>
              <a:ext uri="{FF2B5EF4-FFF2-40B4-BE49-F238E27FC236}">
                <a16:creationId xmlns:a16="http://schemas.microsoft.com/office/drawing/2014/main" id="{84B6851C-09F5-4DC0-B32C-BFB0563068D5}"/>
              </a:ext>
            </a:extLst>
          </p:cNvPr>
          <p:cNvPicPr>
            <a:picLocks noChangeAspect="1"/>
          </p:cNvPicPr>
          <p:nvPr/>
        </p:nvPicPr>
        <p:blipFill>
          <a:blip r:embed="rId8"/>
          <a:stretch>
            <a:fillRect/>
          </a:stretch>
        </p:blipFill>
        <p:spPr>
          <a:xfrm>
            <a:off x="8297129" y="1260156"/>
            <a:ext cx="3425947" cy="2771307"/>
          </a:xfrm>
          <a:prstGeom prst="rect">
            <a:avLst/>
          </a:prstGeom>
        </p:spPr>
      </p:pic>
      <p:sp>
        <p:nvSpPr>
          <p:cNvPr id="10" name="矩形 9">
            <a:extLst>
              <a:ext uri="{FF2B5EF4-FFF2-40B4-BE49-F238E27FC236}">
                <a16:creationId xmlns:a16="http://schemas.microsoft.com/office/drawing/2014/main" id="{445233E3-BCF1-4512-8B04-76A84A9CCFFD}"/>
              </a:ext>
            </a:extLst>
          </p:cNvPr>
          <p:cNvSpPr/>
          <p:nvPr/>
        </p:nvSpPr>
        <p:spPr bwMode="auto">
          <a:xfrm>
            <a:off x="3915508" y="3813907"/>
            <a:ext cx="4251569" cy="242277"/>
          </a:xfrm>
          <a:prstGeom prst="rect">
            <a:avLst/>
          </a:prstGeom>
          <a:noFill/>
          <a:ln w="28575" cap="flat" cmpd="sng" algn="ctr">
            <a:solidFill>
              <a:schemeClr val="accent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sp>
        <p:nvSpPr>
          <p:cNvPr id="11" name="矩形 10">
            <a:extLst>
              <a:ext uri="{FF2B5EF4-FFF2-40B4-BE49-F238E27FC236}">
                <a16:creationId xmlns:a16="http://schemas.microsoft.com/office/drawing/2014/main" id="{66F3BB20-AA43-4388-848B-8FB236B424D7}"/>
              </a:ext>
            </a:extLst>
          </p:cNvPr>
          <p:cNvSpPr/>
          <p:nvPr/>
        </p:nvSpPr>
        <p:spPr bwMode="auto">
          <a:xfrm>
            <a:off x="3903785" y="4384431"/>
            <a:ext cx="949569" cy="1969477"/>
          </a:xfrm>
          <a:prstGeom prst="rect">
            <a:avLst/>
          </a:prstGeom>
          <a:noFill/>
          <a:ln w="28575" cap="flat" cmpd="sng" algn="ctr">
            <a:solidFill>
              <a:schemeClr val="accent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sp>
        <p:nvSpPr>
          <p:cNvPr id="12" name="矩形 11">
            <a:extLst>
              <a:ext uri="{FF2B5EF4-FFF2-40B4-BE49-F238E27FC236}">
                <a16:creationId xmlns:a16="http://schemas.microsoft.com/office/drawing/2014/main" id="{3BCAAD82-BA62-4284-BBA0-D4A20DEAF26F}"/>
              </a:ext>
            </a:extLst>
          </p:cNvPr>
          <p:cNvSpPr/>
          <p:nvPr/>
        </p:nvSpPr>
        <p:spPr bwMode="auto">
          <a:xfrm>
            <a:off x="8385909" y="4228122"/>
            <a:ext cx="703384" cy="2102340"/>
          </a:xfrm>
          <a:prstGeom prst="rect">
            <a:avLst/>
          </a:prstGeom>
          <a:noFill/>
          <a:ln w="28575" cap="flat" cmpd="sng" algn="ctr">
            <a:solidFill>
              <a:srgbClr val="FFC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sp>
        <p:nvSpPr>
          <p:cNvPr id="13" name="矩形 12">
            <a:extLst>
              <a:ext uri="{FF2B5EF4-FFF2-40B4-BE49-F238E27FC236}">
                <a16:creationId xmlns:a16="http://schemas.microsoft.com/office/drawing/2014/main" id="{86142D97-603A-4CFA-830F-8FBFE5B8595A}"/>
              </a:ext>
            </a:extLst>
          </p:cNvPr>
          <p:cNvSpPr/>
          <p:nvPr/>
        </p:nvSpPr>
        <p:spPr bwMode="auto">
          <a:xfrm>
            <a:off x="8342924" y="3724029"/>
            <a:ext cx="3341076" cy="293079"/>
          </a:xfrm>
          <a:prstGeom prst="rect">
            <a:avLst/>
          </a:prstGeom>
          <a:noFill/>
          <a:ln w="28575" cap="flat" cmpd="sng" algn="ctr">
            <a:solidFill>
              <a:srgbClr val="FFC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sp>
        <p:nvSpPr>
          <p:cNvPr id="14" name="矩形 13">
            <a:extLst>
              <a:ext uri="{FF2B5EF4-FFF2-40B4-BE49-F238E27FC236}">
                <a16:creationId xmlns:a16="http://schemas.microsoft.com/office/drawing/2014/main" id="{BDB77ED6-9103-41C9-831B-FAF8573839D9}"/>
              </a:ext>
            </a:extLst>
          </p:cNvPr>
          <p:cNvSpPr/>
          <p:nvPr/>
        </p:nvSpPr>
        <p:spPr bwMode="auto">
          <a:xfrm>
            <a:off x="148493" y="4189046"/>
            <a:ext cx="3571630" cy="238370"/>
          </a:xfrm>
          <a:prstGeom prst="rect">
            <a:avLst/>
          </a:prstGeom>
          <a:noFill/>
          <a:ln w="28575" cap="flat" cmpd="sng" algn="ctr">
            <a:solidFill>
              <a:srgbClr val="7030A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pic>
        <p:nvPicPr>
          <p:cNvPr id="15" name="图片 14">
            <a:extLst>
              <a:ext uri="{FF2B5EF4-FFF2-40B4-BE49-F238E27FC236}">
                <a16:creationId xmlns:a16="http://schemas.microsoft.com/office/drawing/2014/main" id="{7CB11F6C-732D-487D-8A04-C0C9173EEBC7}"/>
              </a:ext>
            </a:extLst>
          </p:cNvPr>
          <p:cNvPicPr>
            <a:picLocks noChangeAspect="1"/>
          </p:cNvPicPr>
          <p:nvPr/>
        </p:nvPicPr>
        <p:blipFill>
          <a:blip r:embed="rId9"/>
          <a:stretch>
            <a:fillRect/>
          </a:stretch>
        </p:blipFill>
        <p:spPr>
          <a:xfrm>
            <a:off x="147149" y="5251216"/>
            <a:ext cx="3619865" cy="1114169"/>
          </a:xfrm>
          <a:prstGeom prst="rect">
            <a:avLst/>
          </a:prstGeom>
        </p:spPr>
      </p:pic>
      <p:sp>
        <p:nvSpPr>
          <p:cNvPr id="16" name="矩形 15">
            <a:extLst>
              <a:ext uri="{FF2B5EF4-FFF2-40B4-BE49-F238E27FC236}">
                <a16:creationId xmlns:a16="http://schemas.microsoft.com/office/drawing/2014/main" id="{FF687354-9DD4-443F-A118-4FEFF9C63D55}"/>
              </a:ext>
            </a:extLst>
          </p:cNvPr>
          <p:cNvSpPr/>
          <p:nvPr/>
        </p:nvSpPr>
        <p:spPr bwMode="auto">
          <a:xfrm>
            <a:off x="175848" y="5412154"/>
            <a:ext cx="527538" cy="941754"/>
          </a:xfrm>
          <a:prstGeom prst="rect">
            <a:avLst/>
          </a:prstGeom>
          <a:noFill/>
          <a:ln w="28575" cap="flat" cmpd="sng" algn="ctr">
            <a:solidFill>
              <a:srgbClr val="7030A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sp>
        <p:nvSpPr>
          <p:cNvPr id="17" name="矩形 16">
            <a:extLst>
              <a:ext uri="{FF2B5EF4-FFF2-40B4-BE49-F238E27FC236}">
                <a16:creationId xmlns:a16="http://schemas.microsoft.com/office/drawing/2014/main" id="{85A7F667-BF70-4412-824C-46752B8D58DE}"/>
              </a:ext>
            </a:extLst>
          </p:cNvPr>
          <p:cNvSpPr/>
          <p:nvPr/>
        </p:nvSpPr>
        <p:spPr bwMode="auto">
          <a:xfrm>
            <a:off x="160216" y="4865077"/>
            <a:ext cx="3571630" cy="238370"/>
          </a:xfrm>
          <a:prstGeom prst="rect">
            <a:avLst/>
          </a:prstGeom>
          <a:noFill/>
          <a:ln w="28575" cap="flat" cmpd="sng" algn="ctr">
            <a:solidFill>
              <a:srgbClr val="7030A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sp>
        <p:nvSpPr>
          <p:cNvPr id="18" name="箭头: 下弧形 17">
            <a:extLst>
              <a:ext uri="{FF2B5EF4-FFF2-40B4-BE49-F238E27FC236}">
                <a16:creationId xmlns:a16="http://schemas.microsoft.com/office/drawing/2014/main" id="{4C540BAF-7B1E-4EA2-B648-42F9E7BB1D90}"/>
              </a:ext>
            </a:extLst>
          </p:cNvPr>
          <p:cNvSpPr/>
          <p:nvPr/>
        </p:nvSpPr>
        <p:spPr bwMode="auto">
          <a:xfrm rot="5400000">
            <a:off x="23647" y="4737538"/>
            <a:ext cx="1001110" cy="370490"/>
          </a:xfrm>
          <a:prstGeom prst="curvedUpArrow">
            <a:avLst>
              <a:gd name="adj1" fmla="val 25000"/>
              <a:gd name="adj2" fmla="val 50000"/>
              <a:gd name="adj3" fmla="val 25000"/>
            </a:avLst>
          </a:prstGeom>
          <a:solidFill>
            <a:srgbClr val="7030A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sp>
        <p:nvSpPr>
          <p:cNvPr id="20" name="箭头: 下弧形 19">
            <a:extLst>
              <a:ext uri="{FF2B5EF4-FFF2-40B4-BE49-F238E27FC236}">
                <a16:creationId xmlns:a16="http://schemas.microsoft.com/office/drawing/2014/main" id="{0C2F665B-6FCF-43D5-80A5-ED70C50435AC}"/>
              </a:ext>
            </a:extLst>
          </p:cNvPr>
          <p:cNvSpPr/>
          <p:nvPr/>
        </p:nvSpPr>
        <p:spPr bwMode="auto">
          <a:xfrm rot="5400000">
            <a:off x="3829706" y="4347343"/>
            <a:ext cx="903889" cy="302170"/>
          </a:xfrm>
          <a:prstGeom prst="curvedUpArrow">
            <a:avLst>
              <a:gd name="adj1" fmla="val 25000"/>
              <a:gd name="adj2" fmla="val 56418"/>
              <a:gd name="adj3" fmla="val 20745"/>
            </a:avLst>
          </a:prstGeom>
          <a:solidFill>
            <a:srgbClr val="0070C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dirty="0">
              <a:ln>
                <a:noFill/>
              </a:ln>
              <a:solidFill>
                <a:schemeClr val="tx1"/>
              </a:solidFill>
              <a:effectLst/>
              <a:latin typeface="Arial" charset="0"/>
            </a:endParaRPr>
          </a:p>
        </p:txBody>
      </p:sp>
      <p:sp>
        <p:nvSpPr>
          <p:cNvPr id="21" name="箭头: 下弧形 20">
            <a:extLst>
              <a:ext uri="{FF2B5EF4-FFF2-40B4-BE49-F238E27FC236}">
                <a16:creationId xmlns:a16="http://schemas.microsoft.com/office/drawing/2014/main" id="{A4746EDC-8496-4D3D-8CD0-986448086E87}"/>
              </a:ext>
            </a:extLst>
          </p:cNvPr>
          <p:cNvSpPr/>
          <p:nvPr/>
        </p:nvSpPr>
        <p:spPr bwMode="auto">
          <a:xfrm rot="5400000">
            <a:off x="7794734" y="4255380"/>
            <a:ext cx="909145" cy="244366"/>
          </a:xfrm>
          <a:prstGeom prst="curvedUpArrow">
            <a:avLst>
              <a:gd name="adj1" fmla="val 25000"/>
              <a:gd name="adj2" fmla="val 56418"/>
              <a:gd name="adj3" fmla="val 20745"/>
            </a:avLst>
          </a:prstGeom>
          <a:solidFill>
            <a:srgbClr val="FFC000"/>
          </a:solidFill>
          <a:ln w="9525" cap="flat" cmpd="sng" algn="ctr">
            <a:solidFill>
              <a:srgbClr val="FFC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spTree>
    <p:extLst>
      <p:ext uri="{BB962C8B-B14F-4D97-AF65-F5344CB8AC3E}">
        <p14:creationId xmlns:p14="http://schemas.microsoft.com/office/powerpoint/2010/main" val="3113182805"/>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6F9A58A-34DE-4257-B8E0-D5465187E40E}"/>
              </a:ext>
            </a:extLst>
          </p:cNvPr>
          <p:cNvSpPr>
            <a:spLocks noGrp="1"/>
          </p:cNvSpPr>
          <p:nvPr>
            <p:ph type="title"/>
          </p:nvPr>
        </p:nvSpPr>
        <p:spPr>
          <a:xfrm>
            <a:off x="-337599" y="-101488"/>
            <a:ext cx="10249422" cy="1143000"/>
          </a:xfrm>
        </p:spPr>
        <p:txBody>
          <a:bodyPr/>
          <a:lstStyle/>
          <a:p>
            <a:r>
              <a:rPr lang="en-US" altLang="zh-CN" dirty="0"/>
              <a:t>The Triggers in the CHF CDRs in Stage2</a:t>
            </a:r>
            <a:endParaRPr lang="zh-CN" altLang="en-US" dirty="0"/>
          </a:p>
        </p:txBody>
      </p:sp>
      <p:pic>
        <p:nvPicPr>
          <p:cNvPr id="3" name="图片 2">
            <a:extLst>
              <a:ext uri="{FF2B5EF4-FFF2-40B4-BE49-F238E27FC236}">
                <a16:creationId xmlns:a16="http://schemas.microsoft.com/office/drawing/2014/main" id="{FA9EBD8B-AC32-47B3-8781-E5FA1BAD259E}"/>
              </a:ext>
            </a:extLst>
          </p:cNvPr>
          <p:cNvPicPr>
            <a:picLocks noChangeAspect="1"/>
          </p:cNvPicPr>
          <p:nvPr/>
        </p:nvPicPr>
        <p:blipFill>
          <a:blip r:embed="rId2"/>
          <a:stretch>
            <a:fillRect/>
          </a:stretch>
        </p:blipFill>
        <p:spPr>
          <a:xfrm>
            <a:off x="213824" y="1779293"/>
            <a:ext cx="5191661" cy="2592877"/>
          </a:xfrm>
          <a:prstGeom prst="rect">
            <a:avLst/>
          </a:prstGeom>
        </p:spPr>
      </p:pic>
      <p:pic>
        <p:nvPicPr>
          <p:cNvPr id="4" name="图片 3">
            <a:extLst>
              <a:ext uri="{FF2B5EF4-FFF2-40B4-BE49-F238E27FC236}">
                <a16:creationId xmlns:a16="http://schemas.microsoft.com/office/drawing/2014/main" id="{0C463E58-4D1C-428C-A05F-A7BF72ABAA6C}"/>
              </a:ext>
            </a:extLst>
          </p:cNvPr>
          <p:cNvPicPr>
            <a:picLocks noChangeAspect="1"/>
          </p:cNvPicPr>
          <p:nvPr/>
        </p:nvPicPr>
        <p:blipFill rotWithShape="1">
          <a:blip r:embed="rId3"/>
          <a:srcRect b="38653"/>
          <a:stretch/>
        </p:blipFill>
        <p:spPr>
          <a:xfrm>
            <a:off x="5657483" y="1363693"/>
            <a:ext cx="6049963" cy="2575262"/>
          </a:xfrm>
          <a:prstGeom prst="rect">
            <a:avLst/>
          </a:prstGeom>
        </p:spPr>
      </p:pic>
      <p:pic>
        <p:nvPicPr>
          <p:cNvPr id="6" name="图片 5">
            <a:extLst>
              <a:ext uri="{FF2B5EF4-FFF2-40B4-BE49-F238E27FC236}">
                <a16:creationId xmlns:a16="http://schemas.microsoft.com/office/drawing/2014/main" id="{34489B14-894E-4C3B-827C-80215BD301F0}"/>
              </a:ext>
            </a:extLst>
          </p:cNvPr>
          <p:cNvPicPr>
            <a:picLocks noChangeAspect="1"/>
          </p:cNvPicPr>
          <p:nvPr/>
        </p:nvPicPr>
        <p:blipFill>
          <a:blip r:embed="rId4"/>
          <a:stretch>
            <a:fillRect/>
          </a:stretch>
        </p:blipFill>
        <p:spPr>
          <a:xfrm>
            <a:off x="249238" y="4431157"/>
            <a:ext cx="5248208" cy="1902674"/>
          </a:xfrm>
          <a:prstGeom prst="rect">
            <a:avLst/>
          </a:prstGeom>
        </p:spPr>
      </p:pic>
      <p:pic>
        <p:nvPicPr>
          <p:cNvPr id="8" name="图片 7">
            <a:extLst>
              <a:ext uri="{FF2B5EF4-FFF2-40B4-BE49-F238E27FC236}">
                <a16:creationId xmlns:a16="http://schemas.microsoft.com/office/drawing/2014/main" id="{60625D6D-28DA-40C9-8792-F569BD6C166F}"/>
              </a:ext>
            </a:extLst>
          </p:cNvPr>
          <p:cNvPicPr>
            <a:picLocks noChangeAspect="1"/>
          </p:cNvPicPr>
          <p:nvPr/>
        </p:nvPicPr>
        <p:blipFill>
          <a:blip r:embed="rId5"/>
          <a:stretch>
            <a:fillRect/>
          </a:stretch>
        </p:blipFill>
        <p:spPr>
          <a:xfrm>
            <a:off x="5687034" y="4070511"/>
            <a:ext cx="6051673" cy="2238207"/>
          </a:xfrm>
          <a:prstGeom prst="rect">
            <a:avLst/>
          </a:prstGeom>
        </p:spPr>
      </p:pic>
      <p:sp>
        <p:nvSpPr>
          <p:cNvPr id="10" name="矩形 9">
            <a:extLst>
              <a:ext uri="{FF2B5EF4-FFF2-40B4-BE49-F238E27FC236}">
                <a16:creationId xmlns:a16="http://schemas.microsoft.com/office/drawing/2014/main" id="{8879E6DB-72DE-4C4D-BF30-4CA360403F5D}"/>
              </a:ext>
            </a:extLst>
          </p:cNvPr>
          <p:cNvSpPr/>
          <p:nvPr/>
        </p:nvSpPr>
        <p:spPr bwMode="auto">
          <a:xfrm>
            <a:off x="212768" y="6159532"/>
            <a:ext cx="5289263" cy="197745"/>
          </a:xfrm>
          <a:prstGeom prst="rect">
            <a:avLst/>
          </a:prstGeom>
          <a:no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sp>
        <p:nvSpPr>
          <p:cNvPr id="12" name="矩形 11">
            <a:extLst>
              <a:ext uri="{FF2B5EF4-FFF2-40B4-BE49-F238E27FC236}">
                <a16:creationId xmlns:a16="http://schemas.microsoft.com/office/drawing/2014/main" id="{B96F330A-4CBE-458A-92ED-617BD07071AE}"/>
              </a:ext>
            </a:extLst>
          </p:cNvPr>
          <p:cNvSpPr/>
          <p:nvPr/>
        </p:nvSpPr>
        <p:spPr bwMode="auto">
          <a:xfrm>
            <a:off x="193567" y="2927938"/>
            <a:ext cx="5166710" cy="248815"/>
          </a:xfrm>
          <a:prstGeom prst="rect">
            <a:avLst/>
          </a:prstGeom>
          <a:no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dirty="0">
              <a:ln>
                <a:noFill/>
              </a:ln>
              <a:solidFill>
                <a:schemeClr val="tx1"/>
              </a:solidFill>
              <a:effectLst/>
              <a:latin typeface="Arial" charset="0"/>
            </a:endParaRPr>
          </a:p>
        </p:txBody>
      </p:sp>
      <p:sp>
        <p:nvSpPr>
          <p:cNvPr id="13" name="矩形 12">
            <a:extLst>
              <a:ext uri="{FF2B5EF4-FFF2-40B4-BE49-F238E27FC236}">
                <a16:creationId xmlns:a16="http://schemas.microsoft.com/office/drawing/2014/main" id="{C7A7367F-2A88-4BE8-A109-11E734C509A6}"/>
              </a:ext>
            </a:extLst>
          </p:cNvPr>
          <p:cNvSpPr/>
          <p:nvPr/>
        </p:nvSpPr>
        <p:spPr bwMode="auto">
          <a:xfrm>
            <a:off x="5687445" y="3752932"/>
            <a:ext cx="5289263" cy="197745"/>
          </a:xfrm>
          <a:prstGeom prst="rect">
            <a:avLst/>
          </a:prstGeom>
          <a:no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sp>
        <p:nvSpPr>
          <p:cNvPr id="14" name="矩形 13">
            <a:extLst>
              <a:ext uri="{FF2B5EF4-FFF2-40B4-BE49-F238E27FC236}">
                <a16:creationId xmlns:a16="http://schemas.microsoft.com/office/drawing/2014/main" id="{DDECA9CF-4545-4BA2-AC53-461E2274BD06}"/>
              </a:ext>
            </a:extLst>
          </p:cNvPr>
          <p:cNvSpPr/>
          <p:nvPr/>
        </p:nvSpPr>
        <p:spPr bwMode="auto">
          <a:xfrm>
            <a:off x="5663999" y="6058470"/>
            <a:ext cx="5289263" cy="197745"/>
          </a:xfrm>
          <a:prstGeom prst="rect">
            <a:avLst/>
          </a:prstGeom>
          <a:no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sp>
        <p:nvSpPr>
          <p:cNvPr id="11" name="矩形 10">
            <a:extLst>
              <a:ext uri="{FF2B5EF4-FFF2-40B4-BE49-F238E27FC236}">
                <a16:creationId xmlns:a16="http://schemas.microsoft.com/office/drawing/2014/main" id="{BEE2051C-DA7D-4B62-A2E0-17FA4BFD47DF}"/>
              </a:ext>
            </a:extLst>
          </p:cNvPr>
          <p:cNvSpPr/>
          <p:nvPr/>
        </p:nvSpPr>
        <p:spPr>
          <a:xfrm>
            <a:off x="0" y="770714"/>
            <a:ext cx="9911823" cy="917174"/>
          </a:xfrm>
          <a:prstGeom prst="rect">
            <a:avLst/>
          </a:prstGeom>
        </p:spPr>
        <p:txBody>
          <a:bodyPr wrap="square">
            <a:spAutoFit/>
          </a:bodyPr>
          <a:lstStyle/>
          <a:p>
            <a:pPr marL="449263" lvl="0" indent="-449263">
              <a:spcBef>
                <a:spcPct val="20000"/>
              </a:spcBef>
              <a:buBlip>
                <a:blip r:embed="rId6"/>
              </a:buBlip>
            </a:pPr>
            <a:r>
              <a:rPr lang="en-US" altLang="zh-CN" sz="2000" kern="0" dirty="0">
                <a:solidFill>
                  <a:prstClr val="black"/>
                </a:solidFill>
                <a:latin typeface="Calibri"/>
                <a:cs typeface="+mn-cs"/>
              </a:rPr>
              <a:t>Triggers in the CHF CDRs Stage 2</a:t>
            </a:r>
          </a:p>
          <a:p>
            <a:pPr marL="898525" lvl="1" indent="-449263">
              <a:spcBef>
                <a:spcPct val="20000"/>
              </a:spcBef>
              <a:buClr>
                <a:srgbClr val="C00000"/>
              </a:buClr>
              <a:buBlip>
                <a:blip r:embed="rId7"/>
              </a:buBlip>
            </a:pPr>
            <a:r>
              <a:rPr lang="en-US" altLang="zh-CN" sz="1400" dirty="0">
                <a:latin typeface="+mn-lt"/>
              </a:rPr>
              <a:t>TS 32.254: NEF triggers in NEF CHF CDR.</a:t>
            </a:r>
          </a:p>
          <a:p>
            <a:pPr marL="898525" lvl="1" indent="-449263">
              <a:spcBef>
                <a:spcPct val="20000"/>
              </a:spcBef>
              <a:buClr>
                <a:srgbClr val="C00000"/>
              </a:buClr>
              <a:buBlip>
                <a:blip r:embed="rId7"/>
              </a:buBlip>
            </a:pPr>
            <a:r>
              <a:rPr lang="en-US" altLang="zh-CN" sz="1400" dirty="0">
                <a:latin typeface="+mn-lt"/>
              </a:rPr>
              <a:t>TS 32.257: EAS Deployment in CHF CDRs …. </a:t>
            </a:r>
          </a:p>
        </p:txBody>
      </p:sp>
    </p:spTree>
    <p:extLst>
      <p:ext uri="{BB962C8B-B14F-4D97-AF65-F5344CB8AC3E}">
        <p14:creationId xmlns:p14="http://schemas.microsoft.com/office/powerpoint/2010/main" val="4146556684"/>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BEF2EED-5FA7-407D-83D9-ADA513A8447A}"/>
              </a:ext>
            </a:extLst>
          </p:cNvPr>
          <p:cNvSpPr>
            <a:spLocks noGrp="1"/>
          </p:cNvSpPr>
          <p:nvPr>
            <p:ph type="title"/>
          </p:nvPr>
        </p:nvSpPr>
        <p:spPr>
          <a:xfrm>
            <a:off x="63273" y="-130059"/>
            <a:ext cx="10146916" cy="1143000"/>
          </a:xfrm>
        </p:spPr>
        <p:txBody>
          <a:bodyPr/>
          <a:lstStyle/>
          <a:p>
            <a:r>
              <a:rPr lang="en-US" altLang="zh-CN" dirty="0"/>
              <a:t>The Triggers in the Open API in the Stage3</a:t>
            </a:r>
            <a:endParaRPr lang="zh-CN" altLang="en-US" dirty="0"/>
          </a:p>
        </p:txBody>
      </p:sp>
      <p:pic>
        <p:nvPicPr>
          <p:cNvPr id="4" name="图片 3">
            <a:extLst>
              <a:ext uri="{FF2B5EF4-FFF2-40B4-BE49-F238E27FC236}">
                <a16:creationId xmlns:a16="http://schemas.microsoft.com/office/drawing/2014/main" id="{F668A89F-9A08-4F5D-9106-67B0136C5471}"/>
              </a:ext>
            </a:extLst>
          </p:cNvPr>
          <p:cNvPicPr>
            <a:picLocks noChangeAspect="1"/>
          </p:cNvPicPr>
          <p:nvPr/>
        </p:nvPicPr>
        <p:blipFill>
          <a:blip r:embed="rId2"/>
          <a:stretch>
            <a:fillRect/>
          </a:stretch>
        </p:blipFill>
        <p:spPr>
          <a:xfrm>
            <a:off x="3084383" y="865803"/>
            <a:ext cx="4104696" cy="5527115"/>
          </a:xfrm>
          <a:prstGeom prst="rect">
            <a:avLst/>
          </a:prstGeom>
        </p:spPr>
      </p:pic>
      <p:pic>
        <p:nvPicPr>
          <p:cNvPr id="5" name="图片 4">
            <a:extLst>
              <a:ext uri="{FF2B5EF4-FFF2-40B4-BE49-F238E27FC236}">
                <a16:creationId xmlns:a16="http://schemas.microsoft.com/office/drawing/2014/main" id="{74F4D0DB-BFF4-4ECF-A88D-49158387E485}"/>
              </a:ext>
            </a:extLst>
          </p:cNvPr>
          <p:cNvPicPr>
            <a:picLocks noChangeAspect="1"/>
          </p:cNvPicPr>
          <p:nvPr/>
        </p:nvPicPr>
        <p:blipFill>
          <a:blip r:embed="rId3"/>
          <a:stretch>
            <a:fillRect/>
          </a:stretch>
        </p:blipFill>
        <p:spPr>
          <a:xfrm>
            <a:off x="7340504" y="1489542"/>
            <a:ext cx="4459985" cy="4651127"/>
          </a:xfrm>
          <a:prstGeom prst="rect">
            <a:avLst/>
          </a:prstGeom>
        </p:spPr>
      </p:pic>
      <p:sp>
        <p:nvSpPr>
          <p:cNvPr id="8" name="矩形 7">
            <a:extLst>
              <a:ext uri="{FF2B5EF4-FFF2-40B4-BE49-F238E27FC236}">
                <a16:creationId xmlns:a16="http://schemas.microsoft.com/office/drawing/2014/main" id="{0EC15BBD-738A-4ED6-B9A8-FE6FBE20264D}"/>
              </a:ext>
            </a:extLst>
          </p:cNvPr>
          <p:cNvSpPr/>
          <p:nvPr/>
        </p:nvSpPr>
        <p:spPr bwMode="auto">
          <a:xfrm>
            <a:off x="3042748" y="6109138"/>
            <a:ext cx="4122683" cy="252248"/>
          </a:xfrm>
          <a:prstGeom prst="rect">
            <a:avLst/>
          </a:prstGeom>
          <a:noFill/>
          <a:ln w="1905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sp>
        <p:nvSpPr>
          <p:cNvPr id="9" name="矩形 8">
            <a:extLst>
              <a:ext uri="{FF2B5EF4-FFF2-40B4-BE49-F238E27FC236}">
                <a16:creationId xmlns:a16="http://schemas.microsoft.com/office/drawing/2014/main" id="{47661E18-8FCD-4EFB-BFB4-4BA199111FB1}"/>
              </a:ext>
            </a:extLst>
          </p:cNvPr>
          <p:cNvSpPr/>
          <p:nvPr/>
        </p:nvSpPr>
        <p:spPr bwMode="auto">
          <a:xfrm>
            <a:off x="7711966" y="1923393"/>
            <a:ext cx="1786758" cy="4272455"/>
          </a:xfrm>
          <a:prstGeom prst="rect">
            <a:avLst/>
          </a:prstGeom>
          <a:noFill/>
          <a:ln w="1905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sp>
        <p:nvSpPr>
          <p:cNvPr id="10" name="箭头: 下弧形 9">
            <a:extLst>
              <a:ext uri="{FF2B5EF4-FFF2-40B4-BE49-F238E27FC236}">
                <a16:creationId xmlns:a16="http://schemas.microsoft.com/office/drawing/2014/main" id="{C031A413-CA3C-4591-AAAC-A357158E2784}"/>
              </a:ext>
            </a:extLst>
          </p:cNvPr>
          <p:cNvSpPr/>
          <p:nvPr/>
        </p:nvSpPr>
        <p:spPr bwMode="auto">
          <a:xfrm>
            <a:off x="7085285" y="6215557"/>
            <a:ext cx="903889" cy="177360"/>
          </a:xfrm>
          <a:prstGeom prst="curvedUpArrow">
            <a:avLst>
              <a:gd name="adj1" fmla="val 25000"/>
              <a:gd name="adj2" fmla="val 56418"/>
              <a:gd name="adj3" fmla="val 20745"/>
            </a:avLst>
          </a:prstGeom>
          <a:solidFill>
            <a:srgbClr val="FF0000"/>
          </a:solidFill>
          <a:ln w="952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dirty="0">
              <a:ln>
                <a:noFill/>
              </a:ln>
              <a:solidFill>
                <a:schemeClr val="tx1"/>
              </a:solidFill>
              <a:effectLst/>
              <a:latin typeface="Arial" charset="0"/>
            </a:endParaRPr>
          </a:p>
        </p:txBody>
      </p:sp>
      <p:sp>
        <p:nvSpPr>
          <p:cNvPr id="11" name="矩形 10">
            <a:extLst>
              <a:ext uri="{FF2B5EF4-FFF2-40B4-BE49-F238E27FC236}">
                <a16:creationId xmlns:a16="http://schemas.microsoft.com/office/drawing/2014/main" id="{CDCE2791-F900-4F35-B52F-DC20F6E20970}"/>
              </a:ext>
            </a:extLst>
          </p:cNvPr>
          <p:cNvSpPr/>
          <p:nvPr/>
        </p:nvSpPr>
        <p:spPr>
          <a:xfrm>
            <a:off x="-1" y="1109672"/>
            <a:ext cx="3026979" cy="2640723"/>
          </a:xfrm>
          <a:prstGeom prst="rect">
            <a:avLst/>
          </a:prstGeom>
        </p:spPr>
        <p:txBody>
          <a:bodyPr wrap="square">
            <a:spAutoFit/>
          </a:bodyPr>
          <a:lstStyle/>
          <a:p>
            <a:pPr marL="449263" lvl="0" indent="-449263">
              <a:spcBef>
                <a:spcPct val="20000"/>
              </a:spcBef>
              <a:buBlip>
                <a:blip r:embed="rId4"/>
              </a:buBlip>
            </a:pPr>
            <a:r>
              <a:rPr lang="en-US" altLang="zh-CN" sz="2000" kern="0" dirty="0">
                <a:solidFill>
                  <a:prstClr val="black"/>
                </a:solidFill>
                <a:latin typeface="Calibri"/>
                <a:cs typeface="+mn-cs"/>
              </a:rPr>
              <a:t>Triggers in the Stage 3</a:t>
            </a:r>
          </a:p>
          <a:p>
            <a:pPr marL="803275" lvl="1" indent="-354013">
              <a:spcBef>
                <a:spcPct val="20000"/>
              </a:spcBef>
              <a:buClr>
                <a:srgbClr val="C00000"/>
              </a:buClr>
              <a:buBlip>
                <a:blip r:embed="rId5"/>
              </a:buBlip>
            </a:pPr>
            <a:r>
              <a:rPr lang="en-US" altLang="zh-CN" sz="1400" dirty="0">
                <a:latin typeface="+mn-lt"/>
              </a:rPr>
              <a:t>TS 32.291: The “Triggers” is reported in the Charging Data Request in the message</a:t>
            </a:r>
          </a:p>
          <a:p>
            <a:pPr marL="803275" lvl="1" indent="-354013">
              <a:spcBef>
                <a:spcPct val="20000"/>
              </a:spcBef>
              <a:buClr>
                <a:srgbClr val="C00000"/>
              </a:buClr>
              <a:buBlip>
                <a:blip r:embed="rId5"/>
              </a:buBlip>
            </a:pPr>
            <a:r>
              <a:rPr lang="en-US" altLang="zh-CN" sz="1400" dirty="0">
                <a:latin typeface="+mn-lt"/>
              </a:rPr>
              <a:t>TS 32.291: “</a:t>
            </a:r>
            <a:r>
              <a:rPr lang="en-US" altLang="zh-CN" sz="1400" dirty="0" err="1">
                <a:latin typeface="+mn-lt"/>
              </a:rPr>
              <a:t>TriggerType</a:t>
            </a:r>
            <a:r>
              <a:rPr lang="en-US" altLang="zh-CN" sz="1400" dirty="0">
                <a:latin typeface="+mn-lt"/>
              </a:rPr>
              <a:t>” is the Enumeration data type, which specify the Triggers defined in the Service Charging Specifications in the Stage 2 </a:t>
            </a:r>
            <a:r>
              <a:rPr lang="en-US" altLang="zh-CN" sz="1400" b="1" dirty="0">
                <a:solidFill>
                  <a:srgbClr val="FF0000"/>
                </a:solidFill>
                <a:highlight>
                  <a:srgbClr val="FFFF00"/>
                </a:highlight>
                <a:latin typeface="+mn-lt"/>
              </a:rPr>
              <a:t>, I.e.</a:t>
            </a:r>
            <a:r>
              <a:rPr lang="zh-CN" altLang="en-US" sz="1400" b="1" dirty="0">
                <a:solidFill>
                  <a:srgbClr val="FF0000"/>
                </a:solidFill>
                <a:highlight>
                  <a:srgbClr val="FFFF00"/>
                </a:highlight>
                <a:latin typeface="+mn-lt"/>
              </a:rPr>
              <a:t> </a:t>
            </a:r>
            <a:r>
              <a:rPr lang="en-US" altLang="zh-CN" sz="1400" b="1" dirty="0">
                <a:solidFill>
                  <a:srgbClr val="FF0000"/>
                </a:solidFill>
                <a:highlight>
                  <a:srgbClr val="FFFF00"/>
                </a:highlight>
                <a:latin typeface="+mn-lt"/>
              </a:rPr>
              <a:t>the 32.255. </a:t>
            </a:r>
          </a:p>
        </p:txBody>
      </p:sp>
    </p:spTree>
    <p:extLst>
      <p:ext uri="{BB962C8B-B14F-4D97-AF65-F5344CB8AC3E}">
        <p14:creationId xmlns:p14="http://schemas.microsoft.com/office/powerpoint/2010/main" val="2200959419"/>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extLst>
              <a:ext uri="{FF2B5EF4-FFF2-40B4-BE49-F238E27FC236}">
                <a16:creationId xmlns:a16="http://schemas.microsoft.com/office/drawing/2014/main" id="{A86131E3-9467-457C-A2C5-2DD687E0A9E1}"/>
              </a:ext>
            </a:extLst>
          </p:cNvPr>
          <p:cNvSpPr/>
          <p:nvPr/>
        </p:nvSpPr>
        <p:spPr>
          <a:xfrm>
            <a:off x="102477" y="646114"/>
            <a:ext cx="5320862" cy="843308"/>
          </a:xfrm>
          <a:prstGeom prst="rect">
            <a:avLst/>
          </a:prstGeom>
        </p:spPr>
        <p:txBody>
          <a:bodyPr wrap="square">
            <a:spAutoFit/>
          </a:bodyPr>
          <a:lstStyle/>
          <a:p>
            <a:pPr marL="449263" lvl="0" indent="-449263">
              <a:spcBef>
                <a:spcPct val="20000"/>
              </a:spcBef>
              <a:buBlip>
                <a:blip r:embed="rId2"/>
              </a:buBlip>
            </a:pPr>
            <a:r>
              <a:rPr lang="en-US" altLang="zh-CN" sz="1800" kern="0" dirty="0">
                <a:solidFill>
                  <a:prstClr val="black"/>
                </a:solidFill>
                <a:latin typeface="Calibri"/>
                <a:cs typeface="+mn-cs"/>
              </a:rPr>
              <a:t>Triggers in the Common Field of CHF-CDR</a:t>
            </a:r>
          </a:p>
          <a:p>
            <a:pPr marL="898525" lvl="1" indent="-268288">
              <a:spcBef>
                <a:spcPct val="20000"/>
              </a:spcBef>
              <a:buClr>
                <a:srgbClr val="C00000"/>
              </a:buClr>
              <a:buBlip>
                <a:blip r:embed="rId3"/>
              </a:buBlip>
            </a:pPr>
            <a:r>
              <a:rPr lang="en-US" altLang="zh-CN" sz="1400" dirty="0">
                <a:latin typeface="+mn-lt"/>
              </a:rPr>
              <a:t>5G Common charging data in CHF-CDR specified in TS 32.298 clause </a:t>
            </a:r>
            <a:r>
              <a:rPr lang="en-GB" altLang="zh-CN" dirty="0"/>
              <a:t>5.1.5.0</a:t>
            </a:r>
            <a:endParaRPr lang="en-US" altLang="zh-CN" sz="1400" dirty="0">
              <a:latin typeface="+mn-lt"/>
            </a:endParaRPr>
          </a:p>
        </p:txBody>
      </p:sp>
      <p:sp>
        <p:nvSpPr>
          <p:cNvPr id="2" name="标题 1">
            <a:extLst>
              <a:ext uri="{FF2B5EF4-FFF2-40B4-BE49-F238E27FC236}">
                <a16:creationId xmlns:a16="http://schemas.microsoft.com/office/drawing/2014/main" id="{D6F9A58A-34DE-4257-B8E0-D5465187E40E}"/>
              </a:ext>
            </a:extLst>
          </p:cNvPr>
          <p:cNvSpPr>
            <a:spLocks noGrp="1"/>
          </p:cNvSpPr>
          <p:nvPr>
            <p:ph type="title"/>
          </p:nvPr>
        </p:nvSpPr>
        <p:spPr>
          <a:xfrm>
            <a:off x="805157" y="-196101"/>
            <a:ext cx="9102725" cy="1143000"/>
          </a:xfrm>
        </p:spPr>
        <p:txBody>
          <a:bodyPr/>
          <a:lstStyle/>
          <a:p>
            <a:r>
              <a:rPr lang="en-US" altLang="zh-CN" dirty="0"/>
              <a:t>The Triggers in the CHF CDRs in Stage3</a:t>
            </a:r>
            <a:endParaRPr lang="zh-CN" altLang="en-US" dirty="0"/>
          </a:p>
        </p:txBody>
      </p:sp>
      <p:sp>
        <p:nvSpPr>
          <p:cNvPr id="20" name="矩形 19">
            <a:extLst>
              <a:ext uri="{FF2B5EF4-FFF2-40B4-BE49-F238E27FC236}">
                <a16:creationId xmlns:a16="http://schemas.microsoft.com/office/drawing/2014/main" id="{0F092CB7-AEEC-4D74-9652-366689FBEBFC}"/>
              </a:ext>
            </a:extLst>
          </p:cNvPr>
          <p:cNvSpPr/>
          <p:nvPr/>
        </p:nvSpPr>
        <p:spPr>
          <a:xfrm>
            <a:off x="13141685" y="7965956"/>
            <a:ext cx="2393604" cy="307777"/>
          </a:xfrm>
          <a:prstGeom prst="rect">
            <a:avLst/>
          </a:prstGeom>
        </p:spPr>
        <p:txBody>
          <a:bodyPr wrap="none">
            <a:spAutoFit/>
          </a:bodyPr>
          <a:lstStyle/>
          <a:p>
            <a:r>
              <a:rPr lang="en-GB" altLang="zh-CN" sz="1400" b="1" i="1" dirty="0">
                <a:ea typeface="等线" panose="02010600030101010101" pitchFamily="2" charset="-122"/>
              </a:rPr>
              <a:t>Source: TS 32.290 V18.0.0</a:t>
            </a:r>
            <a:endParaRPr lang="zh-CN" altLang="en-US" i="1" dirty="0"/>
          </a:p>
        </p:txBody>
      </p:sp>
      <p:pic>
        <p:nvPicPr>
          <p:cNvPr id="4" name="图片 3">
            <a:extLst>
              <a:ext uri="{FF2B5EF4-FFF2-40B4-BE49-F238E27FC236}">
                <a16:creationId xmlns:a16="http://schemas.microsoft.com/office/drawing/2014/main" id="{3594055C-98E2-415C-B235-4463A7748194}"/>
              </a:ext>
            </a:extLst>
          </p:cNvPr>
          <p:cNvPicPr>
            <a:picLocks noChangeAspect="1"/>
          </p:cNvPicPr>
          <p:nvPr/>
        </p:nvPicPr>
        <p:blipFill>
          <a:blip r:embed="rId4"/>
          <a:stretch>
            <a:fillRect/>
          </a:stretch>
        </p:blipFill>
        <p:spPr>
          <a:xfrm>
            <a:off x="805157" y="4137476"/>
            <a:ext cx="3688014" cy="2165344"/>
          </a:xfrm>
          <a:prstGeom prst="rect">
            <a:avLst/>
          </a:prstGeom>
        </p:spPr>
      </p:pic>
      <p:pic>
        <p:nvPicPr>
          <p:cNvPr id="6" name="图片 5">
            <a:extLst>
              <a:ext uri="{FF2B5EF4-FFF2-40B4-BE49-F238E27FC236}">
                <a16:creationId xmlns:a16="http://schemas.microsoft.com/office/drawing/2014/main" id="{BC8359FA-AB14-4826-ABF0-1ECA9F36B3FA}"/>
              </a:ext>
            </a:extLst>
          </p:cNvPr>
          <p:cNvPicPr>
            <a:picLocks noChangeAspect="1"/>
          </p:cNvPicPr>
          <p:nvPr/>
        </p:nvPicPr>
        <p:blipFill>
          <a:blip r:embed="rId5"/>
          <a:stretch>
            <a:fillRect/>
          </a:stretch>
        </p:blipFill>
        <p:spPr>
          <a:xfrm>
            <a:off x="805159" y="1569499"/>
            <a:ext cx="3570889" cy="2287827"/>
          </a:xfrm>
          <a:prstGeom prst="rect">
            <a:avLst/>
          </a:prstGeom>
        </p:spPr>
      </p:pic>
      <p:sp>
        <p:nvSpPr>
          <p:cNvPr id="7" name="矩形 6">
            <a:extLst>
              <a:ext uri="{FF2B5EF4-FFF2-40B4-BE49-F238E27FC236}">
                <a16:creationId xmlns:a16="http://schemas.microsoft.com/office/drawing/2014/main" id="{2A5CD564-527C-4973-A6F4-C1E2F7366323}"/>
              </a:ext>
            </a:extLst>
          </p:cNvPr>
          <p:cNvSpPr/>
          <p:nvPr/>
        </p:nvSpPr>
        <p:spPr bwMode="auto">
          <a:xfrm>
            <a:off x="805158" y="3669259"/>
            <a:ext cx="3570890" cy="216824"/>
          </a:xfrm>
          <a:prstGeom prst="rect">
            <a:avLst/>
          </a:prstGeom>
          <a:no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sp>
        <p:nvSpPr>
          <p:cNvPr id="25" name="矩形 24">
            <a:extLst>
              <a:ext uri="{FF2B5EF4-FFF2-40B4-BE49-F238E27FC236}">
                <a16:creationId xmlns:a16="http://schemas.microsoft.com/office/drawing/2014/main" id="{9383AE9A-D738-4C50-8386-65D4D394C679}"/>
              </a:ext>
            </a:extLst>
          </p:cNvPr>
          <p:cNvSpPr/>
          <p:nvPr/>
        </p:nvSpPr>
        <p:spPr bwMode="auto">
          <a:xfrm>
            <a:off x="773625" y="6106118"/>
            <a:ext cx="3798374" cy="211535"/>
          </a:xfrm>
          <a:prstGeom prst="rect">
            <a:avLst/>
          </a:prstGeom>
          <a:no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sp>
        <p:nvSpPr>
          <p:cNvPr id="8" name="矩形 7">
            <a:extLst>
              <a:ext uri="{FF2B5EF4-FFF2-40B4-BE49-F238E27FC236}">
                <a16:creationId xmlns:a16="http://schemas.microsoft.com/office/drawing/2014/main" id="{B24FE204-5E0C-452C-BDA5-B5558286EC1D}"/>
              </a:ext>
            </a:extLst>
          </p:cNvPr>
          <p:cNvSpPr/>
          <p:nvPr/>
        </p:nvSpPr>
        <p:spPr>
          <a:xfrm>
            <a:off x="483807" y="3851279"/>
            <a:ext cx="2299925" cy="307777"/>
          </a:xfrm>
          <a:prstGeom prst="rect">
            <a:avLst/>
          </a:prstGeom>
        </p:spPr>
        <p:txBody>
          <a:bodyPr wrap="none">
            <a:spAutoFit/>
          </a:bodyPr>
          <a:lstStyle/>
          <a:p>
            <a:pPr marL="803275" lvl="1" indent="-266700">
              <a:spcBef>
                <a:spcPct val="20000"/>
              </a:spcBef>
              <a:buClr>
                <a:srgbClr val="C00000"/>
              </a:buClr>
              <a:buBlip>
                <a:blip r:embed="rId3"/>
              </a:buBlip>
            </a:pPr>
            <a:r>
              <a:rPr lang="en-US" altLang="zh-CN" sz="1400" dirty="0">
                <a:latin typeface="+mn-lt"/>
              </a:rPr>
              <a:t>UUC level triggers</a:t>
            </a:r>
          </a:p>
        </p:txBody>
      </p:sp>
      <p:sp>
        <p:nvSpPr>
          <p:cNvPr id="9" name="矩形 8">
            <a:extLst>
              <a:ext uri="{FF2B5EF4-FFF2-40B4-BE49-F238E27FC236}">
                <a16:creationId xmlns:a16="http://schemas.microsoft.com/office/drawing/2014/main" id="{7652442D-AEED-4F90-883B-40EEAB85D5B2}"/>
              </a:ext>
            </a:extLst>
          </p:cNvPr>
          <p:cNvSpPr/>
          <p:nvPr/>
        </p:nvSpPr>
        <p:spPr>
          <a:xfrm>
            <a:off x="304057" y="1397844"/>
            <a:ext cx="2564228" cy="307777"/>
          </a:xfrm>
          <a:prstGeom prst="rect">
            <a:avLst/>
          </a:prstGeom>
        </p:spPr>
        <p:txBody>
          <a:bodyPr wrap="none">
            <a:spAutoFit/>
          </a:bodyPr>
          <a:lstStyle/>
          <a:p>
            <a:pPr marL="898525" lvl="1" indent="-268288">
              <a:spcBef>
                <a:spcPct val="20000"/>
              </a:spcBef>
              <a:buClr>
                <a:srgbClr val="C00000"/>
              </a:buClr>
              <a:buBlip>
                <a:blip r:embed="rId3"/>
              </a:buBlip>
            </a:pPr>
            <a:r>
              <a:rPr lang="en-US" altLang="zh-CN" sz="1400" dirty="0">
                <a:latin typeface="+mn-lt"/>
              </a:rPr>
              <a:t>Message/Main</a:t>
            </a:r>
            <a:r>
              <a:rPr lang="zh-CN" altLang="en-US" sz="1400" dirty="0">
                <a:latin typeface="+mn-lt"/>
              </a:rPr>
              <a:t> </a:t>
            </a:r>
            <a:r>
              <a:rPr lang="en-US" altLang="zh-CN" sz="1400" dirty="0">
                <a:latin typeface="+mn-lt"/>
              </a:rPr>
              <a:t>level</a:t>
            </a:r>
          </a:p>
        </p:txBody>
      </p:sp>
      <p:sp>
        <p:nvSpPr>
          <p:cNvPr id="3" name="矩形 2">
            <a:extLst>
              <a:ext uri="{FF2B5EF4-FFF2-40B4-BE49-F238E27FC236}">
                <a16:creationId xmlns:a16="http://schemas.microsoft.com/office/drawing/2014/main" id="{D9949CA9-D6D8-4952-B711-1EB8AA71DBDA}"/>
              </a:ext>
            </a:extLst>
          </p:cNvPr>
          <p:cNvSpPr/>
          <p:nvPr/>
        </p:nvSpPr>
        <p:spPr>
          <a:xfrm>
            <a:off x="7539776" y="3077295"/>
            <a:ext cx="4386145" cy="1458861"/>
          </a:xfrm>
          <a:prstGeom prst="rect">
            <a:avLst/>
          </a:prstGeom>
        </p:spPr>
        <p:txBody>
          <a:bodyPr wrap="square">
            <a:spAutoFit/>
          </a:bodyPr>
          <a:lstStyle/>
          <a:p>
            <a:pPr marL="717550" lvl="1" indent="-268288">
              <a:spcBef>
                <a:spcPct val="20000"/>
              </a:spcBef>
              <a:buClr>
                <a:srgbClr val="C00000"/>
              </a:buClr>
              <a:buBlip>
                <a:blip r:embed="rId3"/>
              </a:buBlip>
            </a:pPr>
            <a:r>
              <a:rPr lang="en-US" altLang="zh-CN" sz="1200" dirty="0"/>
              <a:t>In the TS 32.298 CHF CDR and the corresponding ASN.1 </a:t>
            </a:r>
          </a:p>
          <a:p>
            <a:pPr marL="803275" lvl="1" indent="-173038">
              <a:spcBef>
                <a:spcPct val="20000"/>
              </a:spcBef>
              <a:buClr>
                <a:srgbClr val="C00000"/>
              </a:buClr>
              <a:buFont typeface="Wingdings" panose="05000000000000000000" pitchFamily="2" charset="2"/>
              <a:buChar char="l"/>
            </a:pPr>
            <a:r>
              <a:rPr lang="en-US" altLang="zh-CN" sz="1200" dirty="0"/>
              <a:t> “Trigger” only covers </a:t>
            </a:r>
            <a:r>
              <a:rPr lang="en-US" altLang="zh-CN" sz="1200" dirty="0">
                <a:solidFill>
                  <a:srgbClr val="FF0000"/>
                </a:solidFill>
                <a:highlight>
                  <a:srgbClr val="FFFF00"/>
                </a:highlight>
              </a:rPr>
              <a:t>SMF Triggers </a:t>
            </a:r>
            <a:r>
              <a:rPr lang="en-US" altLang="zh-CN" sz="1200" dirty="0"/>
              <a:t>which specify the Triggers defined in the Service Charging Specifications in the Stage 2 </a:t>
            </a:r>
            <a:r>
              <a:rPr lang="en-US" altLang="zh-CN" sz="1200" b="1" dirty="0">
                <a:solidFill>
                  <a:srgbClr val="FF0000"/>
                </a:solidFill>
                <a:highlight>
                  <a:srgbClr val="FFFF00"/>
                </a:highlight>
              </a:rPr>
              <a:t>, i.e.</a:t>
            </a:r>
            <a:r>
              <a:rPr lang="zh-CN" altLang="en-US" sz="1200" b="1" dirty="0">
                <a:solidFill>
                  <a:srgbClr val="FF0000"/>
                </a:solidFill>
                <a:highlight>
                  <a:srgbClr val="FFFF00"/>
                </a:highlight>
              </a:rPr>
              <a:t> </a:t>
            </a:r>
            <a:r>
              <a:rPr lang="en-US" altLang="zh-CN" sz="1200" b="1" dirty="0">
                <a:solidFill>
                  <a:srgbClr val="FF0000"/>
                </a:solidFill>
                <a:highlight>
                  <a:srgbClr val="FFFF00"/>
                </a:highlight>
              </a:rPr>
              <a:t>the 32.255. </a:t>
            </a:r>
          </a:p>
          <a:p>
            <a:pPr marL="803275" lvl="1" indent="-173038">
              <a:spcBef>
                <a:spcPct val="20000"/>
              </a:spcBef>
              <a:buClr>
                <a:srgbClr val="C00000"/>
              </a:buClr>
              <a:buFont typeface="Wingdings" panose="05000000000000000000" pitchFamily="2" charset="2"/>
              <a:buChar char="l"/>
            </a:pPr>
            <a:r>
              <a:rPr lang="en-US" altLang="zh-CN" sz="1200" dirty="0"/>
              <a:t> “</a:t>
            </a:r>
            <a:r>
              <a:rPr lang="en-US" altLang="zh-CN" sz="1200" dirty="0" err="1"/>
              <a:t>sMFTrigger</a:t>
            </a:r>
            <a:r>
              <a:rPr lang="en-US" altLang="zh-CN" sz="1200" dirty="0"/>
              <a:t>” is aligned with the data type “ </a:t>
            </a:r>
            <a:r>
              <a:rPr lang="en-US" altLang="zh-CN" sz="1200" dirty="0" err="1"/>
              <a:t>TriggerType</a:t>
            </a:r>
            <a:r>
              <a:rPr lang="en-US" altLang="zh-CN" sz="1200" dirty="0"/>
              <a:t>“ specified in the TS 32.291.</a:t>
            </a:r>
            <a:endParaRPr lang="en-US" altLang="zh-CN" sz="1200" b="1" dirty="0">
              <a:solidFill>
                <a:srgbClr val="FF0000"/>
              </a:solidFill>
            </a:endParaRPr>
          </a:p>
        </p:txBody>
      </p:sp>
      <p:pic>
        <p:nvPicPr>
          <p:cNvPr id="5" name="图片 4">
            <a:extLst>
              <a:ext uri="{FF2B5EF4-FFF2-40B4-BE49-F238E27FC236}">
                <a16:creationId xmlns:a16="http://schemas.microsoft.com/office/drawing/2014/main" id="{10033196-A93D-4024-AF15-2BB1628E7F4C}"/>
              </a:ext>
            </a:extLst>
          </p:cNvPr>
          <p:cNvPicPr>
            <a:picLocks noChangeAspect="1"/>
          </p:cNvPicPr>
          <p:nvPr/>
        </p:nvPicPr>
        <p:blipFill>
          <a:blip r:embed="rId6"/>
          <a:stretch>
            <a:fillRect/>
          </a:stretch>
        </p:blipFill>
        <p:spPr>
          <a:xfrm>
            <a:off x="8079521" y="1255175"/>
            <a:ext cx="2588745" cy="553281"/>
          </a:xfrm>
          <a:prstGeom prst="rect">
            <a:avLst/>
          </a:prstGeom>
        </p:spPr>
      </p:pic>
      <p:pic>
        <p:nvPicPr>
          <p:cNvPr id="12" name="图片 11">
            <a:extLst>
              <a:ext uri="{FF2B5EF4-FFF2-40B4-BE49-F238E27FC236}">
                <a16:creationId xmlns:a16="http://schemas.microsoft.com/office/drawing/2014/main" id="{18E714D6-B579-4619-AF65-09F4981EBDD1}"/>
              </a:ext>
            </a:extLst>
          </p:cNvPr>
          <p:cNvPicPr>
            <a:picLocks noChangeAspect="1"/>
          </p:cNvPicPr>
          <p:nvPr/>
        </p:nvPicPr>
        <p:blipFill rotWithShape="1">
          <a:blip r:embed="rId7"/>
          <a:srcRect t="233"/>
          <a:stretch/>
        </p:blipFill>
        <p:spPr>
          <a:xfrm>
            <a:off x="5313713" y="1215866"/>
            <a:ext cx="2588745" cy="5181721"/>
          </a:xfrm>
          <a:prstGeom prst="rect">
            <a:avLst/>
          </a:prstGeom>
        </p:spPr>
      </p:pic>
      <p:sp>
        <p:nvSpPr>
          <p:cNvPr id="15" name="矩形 14">
            <a:extLst>
              <a:ext uri="{FF2B5EF4-FFF2-40B4-BE49-F238E27FC236}">
                <a16:creationId xmlns:a16="http://schemas.microsoft.com/office/drawing/2014/main" id="{F0C36188-36D2-4C6C-8AD7-6FE0DF5CA7BF}"/>
              </a:ext>
            </a:extLst>
          </p:cNvPr>
          <p:cNvSpPr/>
          <p:nvPr/>
        </p:nvSpPr>
        <p:spPr>
          <a:xfrm>
            <a:off x="4725249" y="938420"/>
            <a:ext cx="2814527" cy="307777"/>
          </a:xfrm>
          <a:prstGeom prst="rect">
            <a:avLst/>
          </a:prstGeom>
        </p:spPr>
        <p:txBody>
          <a:bodyPr wrap="square">
            <a:spAutoFit/>
          </a:bodyPr>
          <a:lstStyle/>
          <a:p>
            <a:pPr marL="803275" lvl="1" indent="-266700">
              <a:spcBef>
                <a:spcPct val="20000"/>
              </a:spcBef>
              <a:buClr>
                <a:srgbClr val="C00000"/>
              </a:buClr>
              <a:buBlip>
                <a:blip r:embed="rId3"/>
              </a:buBlip>
            </a:pPr>
            <a:r>
              <a:rPr lang="en-US" altLang="zh-CN" sz="1400" dirty="0"/>
              <a:t>ASN.1 for CHF CDRs</a:t>
            </a:r>
            <a:endParaRPr lang="en-US" altLang="zh-CN" sz="1400" b="1" dirty="0">
              <a:solidFill>
                <a:srgbClr val="FF0000"/>
              </a:solidFill>
              <a:highlight>
                <a:srgbClr val="FFFF00"/>
              </a:highlight>
            </a:endParaRPr>
          </a:p>
        </p:txBody>
      </p:sp>
      <p:pic>
        <p:nvPicPr>
          <p:cNvPr id="13" name="图片 12">
            <a:extLst>
              <a:ext uri="{FF2B5EF4-FFF2-40B4-BE49-F238E27FC236}">
                <a16:creationId xmlns:a16="http://schemas.microsoft.com/office/drawing/2014/main" id="{ED28A015-0CF1-44A0-A556-FA4C2E0A53BC}"/>
              </a:ext>
            </a:extLst>
          </p:cNvPr>
          <p:cNvPicPr>
            <a:picLocks noChangeAspect="1"/>
          </p:cNvPicPr>
          <p:nvPr/>
        </p:nvPicPr>
        <p:blipFill>
          <a:blip r:embed="rId8"/>
          <a:stretch>
            <a:fillRect/>
          </a:stretch>
        </p:blipFill>
        <p:spPr>
          <a:xfrm>
            <a:off x="8064611" y="1893534"/>
            <a:ext cx="3861310" cy="983270"/>
          </a:xfrm>
          <a:prstGeom prst="rect">
            <a:avLst/>
          </a:prstGeom>
        </p:spPr>
      </p:pic>
      <p:sp>
        <p:nvSpPr>
          <p:cNvPr id="17" name="箭头: 下弧形 16">
            <a:extLst>
              <a:ext uri="{FF2B5EF4-FFF2-40B4-BE49-F238E27FC236}">
                <a16:creationId xmlns:a16="http://schemas.microsoft.com/office/drawing/2014/main" id="{3F511BAE-7110-48C5-9E34-6E6908029467}"/>
              </a:ext>
            </a:extLst>
          </p:cNvPr>
          <p:cNvSpPr/>
          <p:nvPr/>
        </p:nvSpPr>
        <p:spPr bwMode="auto">
          <a:xfrm rot="20491037">
            <a:off x="4538301" y="5737271"/>
            <a:ext cx="907874" cy="244366"/>
          </a:xfrm>
          <a:prstGeom prst="curvedUpArrow">
            <a:avLst>
              <a:gd name="adj1" fmla="val 25000"/>
              <a:gd name="adj2" fmla="val 56418"/>
              <a:gd name="adj3" fmla="val 20745"/>
            </a:avLst>
          </a:prstGeom>
          <a:solidFill>
            <a:srgbClr val="FF0000"/>
          </a:solidFill>
          <a:ln w="9525" cap="flat" cmpd="sng" algn="ctr">
            <a:solidFill>
              <a:srgbClr val="FFC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sp>
        <p:nvSpPr>
          <p:cNvPr id="18" name="矩形 17">
            <a:extLst>
              <a:ext uri="{FF2B5EF4-FFF2-40B4-BE49-F238E27FC236}">
                <a16:creationId xmlns:a16="http://schemas.microsoft.com/office/drawing/2014/main" id="{D8512CDA-A0EC-4FB2-A7A6-53AA479976AD}"/>
              </a:ext>
            </a:extLst>
          </p:cNvPr>
          <p:cNvSpPr/>
          <p:nvPr/>
        </p:nvSpPr>
        <p:spPr bwMode="auto">
          <a:xfrm>
            <a:off x="5313713" y="1216765"/>
            <a:ext cx="2647873" cy="216824"/>
          </a:xfrm>
          <a:prstGeom prst="rect">
            <a:avLst/>
          </a:prstGeom>
          <a:no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sp>
        <p:nvSpPr>
          <p:cNvPr id="19" name="矩形 18">
            <a:extLst>
              <a:ext uri="{FF2B5EF4-FFF2-40B4-BE49-F238E27FC236}">
                <a16:creationId xmlns:a16="http://schemas.microsoft.com/office/drawing/2014/main" id="{4925F736-E0E7-4322-A276-DE91594A0D50}"/>
              </a:ext>
            </a:extLst>
          </p:cNvPr>
          <p:cNvSpPr/>
          <p:nvPr/>
        </p:nvSpPr>
        <p:spPr bwMode="auto">
          <a:xfrm>
            <a:off x="8263347" y="1490267"/>
            <a:ext cx="3568674" cy="215354"/>
          </a:xfrm>
          <a:prstGeom prst="rect">
            <a:avLst/>
          </a:prstGeom>
          <a:no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spTree>
    <p:extLst>
      <p:ext uri="{BB962C8B-B14F-4D97-AF65-F5344CB8AC3E}">
        <p14:creationId xmlns:p14="http://schemas.microsoft.com/office/powerpoint/2010/main" val="3642209978"/>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6F9A58A-34DE-4257-B8E0-D5465187E40E}"/>
              </a:ext>
            </a:extLst>
          </p:cNvPr>
          <p:cNvSpPr>
            <a:spLocks noGrp="1"/>
          </p:cNvSpPr>
          <p:nvPr>
            <p:ph type="title"/>
          </p:nvPr>
        </p:nvSpPr>
        <p:spPr>
          <a:xfrm>
            <a:off x="1240482" y="0"/>
            <a:ext cx="9102725" cy="1143000"/>
          </a:xfrm>
        </p:spPr>
        <p:txBody>
          <a:bodyPr/>
          <a:lstStyle/>
          <a:p>
            <a:r>
              <a:rPr lang="en-US" altLang="zh-CN" dirty="0"/>
              <a:t>Summary</a:t>
            </a:r>
            <a:endParaRPr lang="zh-CN" altLang="en-US" dirty="0"/>
          </a:p>
        </p:txBody>
      </p:sp>
      <p:sp>
        <p:nvSpPr>
          <p:cNvPr id="5" name="矩形 4">
            <a:extLst>
              <a:ext uri="{FF2B5EF4-FFF2-40B4-BE49-F238E27FC236}">
                <a16:creationId xmlns:a16="http://schemas.microsoft.com/office/drawing/2014/main" id="{409480A5-DE78-4A02-945D-B393A97F89AC}"/>
              </a:ext>
            </a:extLst>
          </p:cNvPr>
          <p:cNvSpPr/>
          <p:nvPr/>
        </p:nvSpPr>
        <p:spPr>
          <a:xfrm>
            <a:off x="129140" y="764284"/>
            <a:ext cx="11520157" cy="3268587"/>
          </a:xfrm>
          <a:prstGeom prst="rect">
            <a:avLst/>
          </a:prstGeom>
        </p:spPr>
        <p:txBody>
          <a:bodyPr wrap="square">
            <a:spAutoFit/>
          </a:bodyPr>
          <a:lstStyle/>
          <a:p>
            <a:pPr marL="449263" lvl="0" indent="-449263">
              <a:spcBef>
                <a:spcPct val="20000"/>
              </a:spcBef>
              <a:buBlip>
                <a:blip r:embed="rId2"/>
              </a:buBlip>
            </a:pPr>
            <a:r>
              <a:rPr lang="en-US" altLang="zh-CN" sz="2000" kern="0" dirty="0">
                <a:solidFill>
                  <a:prstClr val="black"/>
                </a:solidFill>
                <a:latin typeface="Calibri"/>
              </a:rPr>
              <a:t>Problems</a:t>
            </a:r>
          </a:p>
          <a:p>
            <a:pPr marL="804863" lvl="2" indent="-358775">
              <a:spcBef>
                <a:spcPct val="20000"/>
              </a:spcBef>
              <a:buClr>
                <a:srgbClr val="C00000"/>
              </a:buClr>
              <a:buBlip>
                <a:blip r:embed="rId3"/>
              </a:buBlip>
            </a:pPr>
            <a:r>
              <a:rPr lang="en-US" altLang="zh-CN" sz="1400" dirty="0">
                <a:latin typeface="+mn-lt"/>
              </a:rPr>
              <a:t>The relationship of Triggers in CHF CDR between TS 32.298 and TS 32.XXX service charging specifications</a:t>
            </a:r>
          </a:p>
          <a:p>
            <a:pPr marL="984250" lvl="3" indent="-179388">
              <a:spcBef>
                <a:spcPct val="20000"/>
              </a:spcBef>
              <a:buClr>
                <a:srgbClr val="C00000"/>
              </a:buClr>
              <a:buFont typeface="Arial" panose="020B0604020202020204" pitchFamily="34" charset="0"/>
              <a:buChar char="•"/>
            </a:pPr>
            <a:r>
              <a:rPr lang="en-US" altLang="zh-CN" sz="1400" dirty="0">
                <a:latin typeface="+mn-lt"/>
              </a:rPr>
              <a:t>Every service charging specifications includes the clause for the CHF record data, including the triggers such as SMF triggers in data connectivity CHF CDR in the TS 32.255, NEF triggers in exposure CHF CDR in the TS 32.254.</a:t>
            </a:r>
          </a:p>
          <a:p>
            <a:pPr marL="984250" lvl="3" indent="-179388">
              <a:spcBef>
                <a:spcPct val="20000"/>
              </a:spcBef>
              <a:buClr>
                <a:srgbClr val="C00000"/>
              </a:buClr>
              <a:buFont typeface="Arial" panose="020B0604020202020204" pitchFamily="34" charset="0"/>
              <a:buChar char="•"/>
            </a:pPr>
            <a:r>
              <a:rPr lang="en-US" altLang="zh-CN" sz="1400" dirty="0">
                <a:latin typeface="+mn-lt"/>
              </a:rPr>
              <a:t>The CHF record data in service charging specification stage 2 should be aligned with the TS 32.298 Stage 3.</a:t>
            </a:r>
          </a:p>
          <a:p>
            <a:pPr marL="984250" lvl="3" indent="-179388">
              <a:spcBef>
                <a:spcPct val="20000"/>
              </a:spcBef>
              <a:buClr>
                <a:srgbClr val="C00000"/>
              </a:buClr>
              <a:buFont typeface="Arial" panose="020B0604020202020204" pitchFamily="34" charset="0"/>
              <a:buChar char="•"/>
            </a:pPr>
            <a:r>
              <a:rPr lang="en-US" altLang="zh-CN" sz="1400" dirty="0">
                <a:latin typeface="+mn-lt"/>
              </a:rPr>
              <a:t>In the TS 32.298, Only SMF triggers are included. </a:t>
            </a:r>
          </a:p>
          <a:p>
            <a:pPr marL="804863" lvl="2" indent="-358775">
              <a:spcBef>
                <a:spcPct val="20000"/>
              </a:spcBef>
              <a:buClr>
                <a:srgbClr val="C00000"/>
              </a:buClr>
              <a:buBlip>
                <a:blip r:embed="rId3"/>
              </a:buBlip>
            </a:pPr>
            <a:r>
              <a:rPr lang="en-US" altLang="zh-CN" sz="1400" dirty="0">
                <a:latin typeface="+mn-lt"/>
              </a:rPr>
              <a:t>The relationship of Triggers in message between TS 32.291 and TS 32.XXX service charging specifications</a:t>
            </a:r>
          </a:p>
          <a:p>
            <a:pPr marL="984250" lvl="3" indent="-179388">
              <a:spcBef>
                <a:spcPct val="20000"/>
              </a:spcBef>
              <a:buClr>
                <a:srgbClr val="C00000"/>
              </a:buClr>
              <a:buFont typeface="Arial" panose="020B0604020202020204" pitchFamily="34" charset="0"/>
              <a:buChar char="•"/>
            </a:pPr>
            <a:r>
              <a:rPr lang="en-US" altLang="zh-CN" sz="1400" dirty="0">
                <a:latin typeface="+mn-lt"/>
              </a:rPr>
              <a:t>The triggers is transferred in the charging data request/response specified in service charging specifications, including such as SMF triggers in the TS 32.255, NEF triggers in the TS 32.254.</a:t>
            </a:r>
          </a:p>
          <a:p>
            <a:pPr marL="984250" lvl="3" indent="-179388">
              <a:spcBef>
                <a:spcPct val="20000"/>
              </a:spcBef>
              <a:buClr>
                <a:srgbClr val="C00000"/>
              </a:buClr>
              <a:buFont typeface="Arial" panose="020B0604020202020204" pitchFamily="34" charset="0"/>
              <a:buChar char="•"/>
            </a:pPr>
            <a:r>
              <a:rPr lang="en-US" altLang="zh-CN" sz="1400" dirty="0">
                <a:latin typeface="+mn-lt"/>
              </a:rPr>
              <a:t>The triggers in service charging specification Stage 2 should be aligned with the TS 32.291 Stage 3.</a:t>
            </a:r>
          </a:p>
          <a:p>
            <a:pPr marL="984250" lvl="3" indent="-179388">
              <a:spcBef>
                <a:spcPct val="20000"/>
              </a:spcBef>
              <a:buClr>
                <a:srgbClr val="C00000"/>
              </a:buClr>
              <a:buFont typeface="Arial" panose="020B0604020202020204" pitchFamily="34" charset="0"/>
              <a:buChar char="•"/>
            </a:pPr>
            <a:r>
              <a:rPr lang="en-US" altLang="zh-CN" sz="1400" dirty="0">
                <a:latin typeface="+mn-lt"/>
              </a:rPr>
              <a:t>In the TS 32.291, Only SMF triggers are included.  </a:t>
            </a:r>
          </a:p>
          <a:p>
            <a:pPr>
              <a:spcBef>
                <a:spcPct val="20000"/>
              </a:spcBef>
              <a:buClr>
                <a:srgbClr val="C00000"/>
              </a:buClr>
            </a:pPr>
            <a:endParaRPr lang="en-US" altLang="zh-CN" sz="2000" kern="0" dirty="0">
              <a:solidFill>
                <a:prstClr val="black"/>
              </a:solidFill>
              <a:latin typeface="Calibri"/>
            </a:endParaRPr>
          </a:p>
        </p:txBody>
      </p:sp>
      <p:graphicFrame>
        <p:nvGraphicFramePr>
          <p:cNvPr id="3" name="表格 2">
            <a:extLst>
              <a:ext uri="{FF2B5EF4-FFF2-40B4-BE49-F238E27FC236}">
                <a16:creationId xmlns:a16="http://schemas.microsoft.com/office/drawing/2014/main" id="{39B16C50-39D0-4F12-A7EC-AC9C76165A36}"/>
              </a:ext>
            </a:extLst>
          </p:cNvPr>
          <p:cNvGraphicFramePr>
            <a:graphicFrameLocks noGrp="1"/>
          </p:cNvGraphicFramePr>
          <p:nvPr>
            <p:extLst>
              <p:ext uri="{D42A27DB-BD31-4B8C-83A1-F6EECF244321}">
                <p14:modId xmlns:p14="http://schemas.microsoft.com/office/powerpoint/2010/main" val="3204687313"/>
              </p:ext>
            </p:extLst>
          </p:nvPr>
        </p:nvGraphicFramePr>
        <p:xfrm>
          <a:off x="6142892" y="3722905"/>
          <a:ext cx="5833998" cy="2445388"/>
        </p:xfrm>
        <a:graphic>
          <a:graphicData uri="http://schemas.openxmlformats.org/drawingml/2006/table">
            <a:tbl>
              <a:tblPr firstRow="1" firstCol="1" lastRow="1" lastCol="1" bandRow="1" bandCol="1">
                <a:tableStyleId>{F2DE63D5-997A-4646-A377-4702673A728D}</a:tableStyleId>
              </a:tblPr>
              <a:tblGrid>
                <a:gridCol w="784643">
                  <a:extLst>
                    <a:ext uri="{9D8B030D-6E8A-4147-A177-3AD203B41FA5}">
                      <a16:colId xmlns:a16="http://schemas.microsoft.com/office/drawing/2014/main" val="3741735283"/>
                    </a:ext>
                  </a:extLst>
                </a:gridCol>
                <a:gridCol w="880033">
                  <a:extLst>
                    <a:ext uri="{9D8B030D-6E8A-4147-A177-3AD203B41FA5}">
                      <a16:colId xmlns:a16="http://schemas.microsoft.com/office/drawing/2014/main" val="310089519"/>
                    </a:ext>
                  </a:extLst>
                </a:gridCol>
                <a:gridCol w="4169322">
                  <a:extLst>
                    <a:ext uri="{9D8B030D-6E8A-4147-A177-3AD203B41FA5}">
                      <a16:colId xmlns:a16="http://schemas.microsoft.com/office/drawing/2014/main" val="170326348"/>
                    </a:ext>
                  </a:extLst>
                </a:gridCol>
              </a:tblGrid>
              <a:tr h="155490">
                <a:tc>
                  <a:txBody>
                    <a:bodyPr/>
                    <a:lstStyle/>
                    <a:p>
                      <a:pPr algn="ctr">
                        <a:spcAft>
                          <a:spcPts val="0"/>
                        </a:spcAft>
                      </a:pPr>
                      <a:r>
                        <a:rPr lang="en-US" altLang="zh-CN" sz="1400" dirty="0">
                          <a:effectLst/>
                        </a:rPr>
                        <a:t>Meeting</a:t>
                      </a:r>
                      <a:endParaRPr lang="zh-CN" sz="1400" b="1" dirty="0">
                        <a:effectLst/>
                        <a:latin typeface="+mn-lt"/>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0"/>
                        </a:spcAft>
                      </a:pPr>
                      <a:r>
                        <a:rPr lang="en-US" altLang="zh-CN" sz="1400" dirty="0">
                          <a:effectLst/>
                        </a:rPr>
                        <a:t>CR </a:t>
                      </a:r>
                      <a:endParaRPr lang="zh-CN" sz="1400" b="1" dirty="0">
                        <a:effectLst/>
                        <a:latin typeface="+mn-lt"/>
                        <a:ea typeface="等线" panose="02010600030101010101" pitchFamily="2" charset="-122"/>
                        <a:cs typeface="Times New Roman" panose="02020603050405020304" pitchFamily="18" charset="0"/>
                      </a:endParaRPr>
                    </a:p>
                  </a:txBody>
                  <a:tcPr marL="68580" marR="68580" marT="0" marB="0" anchor="ctr"/>
                </a:tc>
                <a:tc>
                  <a:txBody>
                    <a:bodyPr/>
                    <a:lstStyle/>
                    <a:p>
                      <a:pPr algn="ctr">
                        <a:spcAft>
                          <a:spcPts val="900"/>
                        </a:spcAft>
                      </a:pPr>
                      <a:r>
                        <a:rPr lang="en-US" altLang="zh-CN" sz="1400" dirty="0">
                          <a:effectLst/>
                        </a:rPr>
                        <a:t>Title</a:t>
                      </a:r>
                      <a:endParaRPr lang="zh-CN" sz="1400" b="1" dirty="0">
                        <a:effectLst/>
                        <a:latin typeface="+mn-lt"/>
                        <a:ea typeface="等线"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4192435797"/>
                  </a:ext>
                </a:extLst>
              </a:tr>
              <a:tr h="0">
                <a:tc rowSpan="2">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200" b="1" kern="1200" dirty="0">
                          <a:solidFill>
                            <a:schemeClr val="tx1"/>
                          </a:solidFill>
                          <a:latin typeface="+mn-lt"/>
                          <a:ea typeface="+mn-ea"/>
                          <a:cs typeface="+mn-cs"/>
                        </a:rPr>
                        <a:t>SA5 #148 </a:t>
                      </a:r>
                      <a:endParaRPr lang="zh-CN" altLang="en-US" sz="1200" b="1" kern="1200" dirty="0">
                        <a:solidFill>
                          <a:schemeClr val="tx1"/>
                        </a:solidFill>
                        <a:latin typeface="+mn-lt"/>
                        <a:ea typeface="+mn-ea"/>
                        <a:cs typeface="+mn-cs"/>
                      </a:endParaRPr>
                    </a:p>
                  </a:txBody>
                  <a:tcPr marL="68580" marR="68580" marT="0" marB="0"/>
                </a:tc>
                <a:tc>
                  <a:txBody>
                    <a:bodyPr/>
                    <a:lstStyle/>
                    <a:p>
                      <a:pPr>
                        <a:spcAft>
                          <a:spcPts val="0"/>
                        </a:spcAft>
                      </a:pPr>
                      <a:r>
                        <a:rPr lang="en-US" altLang="zh-CN" sz="1200" kern="1200" dirty="0"/>
                        <a:t>S5-233451</a:t>
                      </a:r>
                      <a:endParaRPr lang="zh-CN" altLang="en-US" sz="1200" b="0" kern="1200" dirty="0">
                        <a:solidFill>
                          <a:schemeClr val="tx1"/>
                        </a:solidFill>
                        <a:latin typeface="+mn-lt"/>
                        <a:ea typeface="+mn-ea"/>
                        <a:cs typeface="Arial" panose="020B0604020202020204" pitchFamily="34" charset="0"/>
                      </a:endParaRPr>
                    </a:p>
                  </a:txBody>
                  <a:tcPr marL="68580" marR="68580" marT="0" marB="0"/>
                </a:tc>
                <a:tc>
                  <a:txBody>
                    <a:bodyPr/>
                    <a:lstStyle/>
                    <a:p>
                      <a:pPr>
                        <a:spcAft>
                          <a:spcPts val="900"/>
                        </a:spcAft>
                      </a:pPr>
                      <a:r>
                        <a:rPr lang="en-US" altLang="zh-CN" sz="1200" b="0" kern="1200" dirty="0"/>
                        <a:t>Rel-17 CR 32.298 Addition of the Triggers in the CHF CDR</a:t>
                      </a:r>
                      <a:endParaRPr lang="zh-CN" altLang="en-US" sz="1200" b="0" kern="1200" dirty="0">
                        <a:solidFill>
                          <a:schemeClr val="tx1"/>
                        </a:solidFill>
                        <a:latin typeface="+mn-lt"/>
                        <a:ea typeface="+mn-ea"/>
                        <a:cs typeface="Arial" panose="020B0604020202020204" pitchFamily="34" charset="0"/>
                      </a:endParaRPr>
                    </a:p>
                  </a:txBody>
                  <a:tcPr marL="68580" marR="68580" marT="0" marB="0"/>
                </a:tc>
                <a:extLst>
                  <a:ext uri="{0D108BD9-81ED-4DB2-BD59-A6C34878D82A}">
                    <a16:rowId xmlns:a16="http://schemas.microsoft.com/office/drawing/2014/main" val="1012013625"/>
                  </a:ext>
                </a:extLst>
              </a:tr>
              <a:tr h="220348">
                <a:tc vMerge="1">
                  <a:txBody>
                    <a:bodyPr/>
                    <a:lstStyle/>
                    <a:p>
                      <a:pPr>
                        <a:spcAft>
                          <a:spcPts val="0"/>
                        </a:spcAft>
                      </a:pPr>
                      <a:endParaRPr lang="zh-CN" altLang="en-US" sz="1200" b="0" kern="1200" dirty="0">
                        <a:solidFill>
                          <a:schemeClr val="tx1"/>
                        </a:solidFill>
                        <a:latin typeface="+mn-lt"/>
                        <a:ea typeface="+mn-ea"/>
                        <a:cs typeface="Arial" panose="020B0604020202020204" pitchFamily="34" charset="0"/>
                      </a:endParaRPr>
                    </a:p>
                  </a:txBody>
                  <a:tcPr marL="68580" marR="68580" marT="0" marB="0"/>
                </a:tc>
                <a:tc>
                  <a:txBody>
                    <a:bodyPr/>
                    <a:lstStyle/>
                    <a:p>
                      <a:pPr>
                        <a:spcAft>
                          <a:spcPts val="0"/>
                        </a:spcAft>
                      </a:pPr>
                      <a:r>
                        <a:rPr lang="en-US" altLang="zh-CN" sz="1200" kern="1200" dirty="0"/>
                        <a:t>S5-233452</a:t>
                      </a:r>
                      <a:endParaRPr lang="zh-CN" altLang="en-US" sz="1200" b="0" kern="1200" dirty="0">
                        <a:solidFill>
                          <a:schemeClr val="tx1"/>
                        </a:solidFill>
                        <a:latin typeface="+mn-lt"/>
                        <a:ea typeface="+mn-ea"/>
                        <a:cs typeface="Arial" panose="020B0604020202020204" pitchFamily="34" charset="0"/>
                      </a:endParaRPr>
                    </a:p>
                  </a:txBody>
                  <a:tcPr marL="68580" marR="68580" marT="0" marB="0"/>
                </a:tc>
                <a:tc>
                  <a:txBody>
                    <a:bodyPr/>
                    <a:lstStyle/>
                    <a:p>
                      <a:pPr>
                        <a:spcAft>
                          <a:spcPts val="900"/>
                        </a:spcAft>
                      </a:pPr>
                      <a:r>
                        <a:rPr lang="en-US" altLang="zh-CN" sz="1200" b="0" kern="1200" dirty="0"/>
                        <a:t>Rel-18 CR 32.298 Addition of the Triggers in the CHF CDR</a:t>
                      </a:r>
                      <a:endParaRPr lang="zh-CN" altLang="en-US" sz="1200" b="0" kern="1200" dirty="0">
                        <a:solidFill>
                          <a:schemeClr val="tx1"/>
                        </a:solidFill>
                        <a:latin typeface="+mn-lt"/>
                        <a:ea typeface="+mn-ea"/>
                        <a:cs typeface="Arial" panose="020B0604020202020204" pitchFamily="34" charset="0"/>
                      </a:endParaRPr>
                    </a:p>
                  </a:txBody>
                  <a:tcPr marL="68580" marR="68580" marT="0" marB="0"/>
                </a:tc>
                <a:extLst>
                  <a:ext uri="{0D108BD9-81ED-4DB2-BD59-A6C34878D82A}">
                    <a16:rowId xmlns:a16="http://schemas.microsoft.com/office/drawing/2014/main" val="1567409523"/>
                  </a:ext>
                </a:extLst>
              </a:tr>
              <a:tr h="0">
                <a:tc rowSpan="2">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200" b="1" kern="1200" dirty="0">
                          <a:solidFill>
                            <a:schemeClr val="tx1"/>
                          </a:solidFill>
                          <a:latin typeface="+mn-lt"/>
                          <a:ea typeface="+mn-ea"/>
                          <a:cs typeface="+mn-cs"/>
                        </a:rPr>
                        <a:t>SA5 #149</a:t>
                      </a:r>
                      <a:endParaRPr lang="zh-CN" altLang="en-US" sz="1200" b="1" kern="1200" dirty="0">
                        <a:solidFill>
                          <a:schemeClr val="tx1"/>
                        </a:solidFill>
                        <a:latin typeface="+mn-lt"/>
                        <a:ea typeface="+mn-ea"/>
                        <a:cs typeface="+mn-cs"/>
                      </a:endParaRPr>
                    </a:p>
                    <a:p>
                      <a:pPr marL="0" marR="0" lvl="0" indent="0" algn="l" defTabSz="1219170" rtl="0" eaLnBrk="1" fontAlgn="auto" latinLnBrk="0" hangingPunct="1">
                        <a:lnSpc>
                          <a:spcPct val="100000"/>
                        </a:lnSpc>
                        <a:spcBef>
                          <a:spcPts val="0"/>
                        </a:spcBef>
                        <a:spcAft>
                          <a:spcPts val="0"/>
                        </a:spcAft>
                        <a:buClrTx/>
                        <a:buSzTx/>
                        <a:buFontTx/>
                        <a:buNone/>
                        <a:tabLst/>
                        <a:defRPr/>
                      </a:pPr>
                      <a:endParaRPr lang="zh-CN" altLang="en-US" sz="1200" b="1" kern="1200" dirty="0">
                        <a:solidFill>
                          <a:schemeClr val="tx1"/>
                        </a:solidFill>
                        <a:latin typeface="+mn-lt"/>
                        <a:ea typeface="+mn-ea"/>
                        <a:cs typeface="+mn-cs"/>
                      </a:endParaRPr>
                    </a:p>
                  </a:txBody>
                  <a:tcPr marL="68580" marR="68580" marT="0" marB="0"/>
                </a:tc>
                <a:tc>
                  <a:txBody>
                    <a:bodyPr/>
                    <a:lstStyle/>
                    <a:p>
                      <a:pPr>
                        <a:spcAft>
                          <a:spcPts val="0"/>
                        </a:spcAft>
                      </a:pPr>
                      <a:r>
                        <a:rPr lang="en-US" altLang="zh-CN" sz="1200" b="0" kern="1200" dirty="0">
                          <a:solidFill>
                            <a:schemeClr val="tx1"/>
                          </a:solidFill>
                          <a:latin typeface="+mn-lt"/>
                          <a:ea typeface="+mn-ea"/>
                          <a:cs typeface="Arial" panose="020B0604020202020204" pitchFamily="34" charset="0"/>
                        </a:rPr>
                        <a:t>S5-234287</a:t>
                      </a:r>
                      <a:endParaRPr lang="zh-CN" altLang="en-US" sz="1200" b="0" kern="1200" dirty="0">
                        <a:solidFill>
                          <a:schemeClr val="tx1"/>
                        </a:solidFill>
                        <a:latin typeface="+mn-lt"/>
                        <a:ea typeface="+mn-ea"/>
                        <a:cs typeface="Arial" panose="020B0604020202020204" pitchFamily="34" charset="0"/>
                      </a:endParaRPr>
                    </a:p>
                  </a:txBody>
                  <a:tcPr marL="68580" marR="68580" marT="0" marB="0"/>
                </a:tc>
                <a:tc>
                  <a:txBody>
                    <a:bodyPr/>
                    <a:lstStyle/>
                    <a:p>
                      <a:pPr>
                        <a:spcAft>
                          <a:spcPts val="900"/>
                        </a:spcAft>
                      </a:pPr>
                      <a:r>
                        <a:rPr lang="en-US" altLang="zh-CN" sz="1200" b="0" kern="1200" dirty="0">
                          <a:solidFill>
                            <a:schemeClr val="tx1"/>
                          </a:solidFill>
                          <a:latin typeface="+mn-lt"/>
                          <a:ea typeface="+mn-ea"/>
                          <a:cs typeface="Arial" panose="020B0604020202020204" pitchFamily="34" charset="0"/>
                        </a:rPr>
                        <a:t>Rel-17 CR 32.298 Addition of the NF Triggers in the CHF CDR</a:t>
                      </a:r>
                      <a:endParaRPr lang="zh-CN" altLang="en-US" sz="1200" b="0" kern="1200" dirty="0">
                        <a:solidFill>
                          <a:schemeClr val="tx1"/>
                        </a:solidFill>
                        <a:latin typeface="+mn-lt"/>
                        <a:ea typeface="+mn-ea"/>
                        <a:cs typeface="Arial" panose="020B0604020202020204" pitchFamily="34" charset="0"/>
                      </a:endParaRPr>
                    </a:p>
                  </a:txBody>
                  <a:tcPr marL="68580" marR="68580" marT="0" marB="0"/>
                </a:tc>
                <a:extLst>
                  <a:ext uri="{0D108BD9-81ED-4DB2-BD59-A6C34878D82A}">
                    <a16:rowId xmlns:a16="http://schemas.microsoft.com/office/drawing/2014/main" val="1666122294"/>
                  </a:ext>
                </a:extLst>
              </a:tr>
              <a:tr h="175260">
                <a:tc vMerge="1">
                  <a:txBody>
                    <a:bodyPr/>
                    <a:lstStyle/>
                    <a:p>
                      <a:pPr marL="0" algn="l" defTabSz="1219170" rtl="0" eaLnBrk="1" latinLnBrk="0" hangingPunct="1">
                        <a:spcAft>
                          <a:spcPts val="0"/>
                        </a:spcAft>
                      </a:pPr>
                      <a:endParaRPr lang="zh-CN" altLang="en-US" sz="1200" b="0" kern="1200" dirty="0">
                        <a:solidFill>
                          <a:schemeClr val="tx1"/>
                        </a:solidFill>
                        <a:latin typeface="+mn-lt"/>
                        <a:ea typeface="+mn-ea"/>
                        <a:cs typeface="Arial" panose="020B0604020202020204" pitchFamily="34" charset="0"/>
                      </a:endParaRPr>
                    </a:p>
                  </a:txBody>
                  <a:tcPr marL="68580" marR="68580" marT="0" marB="0"/>
                </a:tc>
                <a:tc>
                  <a:txBody>
                    <a:bodyPr/>
                    <a:lstStyle/>
                    <a:p>
                      <a:pPr>
                        <a:spcAft>
                          <a:spcPts val="0"/>
                        </a:spcAft>
                      </a:pPr>
                      <a:r>
                        <a:rPr lang="en-US" altLang="zh-CN" sz="1200" b="0" kern="1200" dirty="0">
                          <a:solidFill>
                            <a:schemeClr val="tx1"/>
                          </a:solidFill>
                          <a:latin typeface="+mn-lt"/>
                          <a:ea typeface="+mn-ea"/>
                          <a:cs typeface="Arial" panose="020B0604020202020204" pitchFamily="34" charset="0"/>
                        </a:rPr>
                        <a:t>S5-234288</a:t>
                      </a:r>
                      <a:endParaRPr lang="zh-CN" altLang="en-US" sz="1200" b="0" kern="1200" dirty="0">
                        <a:solidFill>
                          <a:schemeClr val="tx1"/>
                        </a:solidFill>
                        <a:latin typeface="+mn-lt"/>
                        <a:ea typeface="+mn-ea"/>
                        <a:cs typeface="Arial" panose="020B0604020202020204" pitchFamily="34" charset="0"/>
                      </a:endParaRPr>
                    </a:p>
                  </a:txBody>
                  <a:tcPr marL="68580" marR="68580" marT="0" marB="0"/>
                </a:tc>
                <a:tc>
                  <a:txBody>
                    <a:bodyPr/>
                    <a:lstStyle/>
                    <a:p>
                      <a:pPr>
                        <a:spcAft>
                          <a:spcPts val="900"/>
                        </a:spcAft>
                      </a:pPr>
                      <a:r>
                        <a:rPr lang="en-US" altLang="zh-CN" sz="1200" b="0" kern="1200" dirty="0">
                          <a:solidFill>
                            <a:schemeClr val="tx1"/>
                          </a:solidFill>
                          <a:latin typeface="+mn-lt"/>
                          <a:ea typeface="+mn-ea"/>
                          <a:cs typeface="Arial" panose="020B0604020202020204" pitchFamily="34" charset="0"/>
                        </a:rPr>
                        <a:t>Rel-18 CR 32.298 Addition of the NF Triggers in the CHF CDR</a:t>
                      </a:r>
                      <a:endParaRPr lang="zh-CN" altLang="en-US" sz="1200" b="0" kern="1200" dirty="0">
                        <a:solidFill>
                          <a:schemeClr val="tx1"/>
                        </a:solidFill>
                        <a:latin typeface="+mn-lt"/>
                        <a:ea typeface="+mn-ea"/>
                        <a:cs typeface="Arial" panose="020B0604020202020204" pitchFamily="34" charset="0"/>
                      </a:endParaRPr>
                    </a:p>
                  </a:txBody>
                  <a:tcPr marL="68580" marR="68580" marT="0" marB="0"/>
                </a:tc>
                <a:extLst>
                  <a:ext uri="{0D108BD9-81ED-4DB2-BD59-A6C34878D82A}">
                    <a16:rowId xmlns:a16="http://schemas.microsoft.com/office/drawing/2014/main" val="3433103451"/>
                  </a:ext>
                </a:extLst>
              </a:tr>
              <a:tr h="113714">
                <a:tc rowSpan="4">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200" b="1" kern="1200" dirty="0">
                          <a:solidFill>
                            <a:schemeClr val="tx1"/>
                          </a:solidFill>
                          <a:latin typeface="+mn-lt"/>
                          <a:ea typeface="+mn-ea"/>
                          <a:cs typeface="+mn-cs"/>
                        </a:rPr>
                        <a:t>SA5 #150</a:t>
                      </a:r>
                      <a:endParaRPr lang="zh-CN" altLang="en-US" sz="1200" b="1" kern="1200" dirty="0">
                        <a:solidFill>
                          <a:schemeClr val="tx1"/>
                        </a:solidFill>
                        <a:latin typeface="+mn-lt"/>
                        <a:ea typeface="+mn-ea"/>
                        <a:cs typeface="+mn-cs"/>
                      </a:endParaRPr>
                    </a:p>
                  </a:txBody>
                  <a:tcPr marL="68580" marR="68580" marT="0" marB="0"/>
                </a:tc>
                <a:tc>
                  <a:txBody>
                    <a:bodyPr/>
                    <a:lstStyle/>
                    <a:p>
                      <a:pPr>
                        <a:spcAft>
                          <a:spcPts val="0"/>
                        </a:spcAft>
                      </a:pPr>
                      <a:r>
                        <a:rPr lang="en-GB" sz="1200" kern="1200" dirty="0"/>
                        <a:t>S5-235476</a:t>
                      </a:r>
                      <a:endParaRPr lang="zh-CN" altLang="en-US" sz="1200" b="0" kern="1200" dirty="0">
                        <a:solidFill>
                          <a:schemeClr val="tx1"/>
                        </a:solidFill>
                        <a:latin typeface="+mn-lt"/>
                        <a:ea typeface="+mn-ea"/>
                        <a:cs typeface="Arial" panose="020B0604020202020204" pitchFamily="34" charset="0"/>
                      </a:endParaRPr>
                    </a:p>
                  </a:txBody>
                  <a:tcPr marL="68580" marR="68580" marT="0" marB="0"/>
                </a:tc>
                <a:tc>
                  <a:txBody>
                    <a:bodyPr/>
                    <a:lstStyle/>
                    <a:p>
                      <a:pPr>
                        <a:spcAft>
                          <a:spcPts val="900"/>
                        </a:spcAft>
                      </a:pPr>
                      <a:r>
                        <a:rPr lang="en-GB" sz="1200" b="0" kern="1200" dirty="0"/>
                        <a:t>Rel-17 CR 32.298 Addition of the NF Triggers in the CHF CDR</a:t>
                      </a:r>
                      <a:endParaRPr lang="zh-CN" altLang="en-US" sz="1200" b="0" kern="1200" dirty="0">
                        <a:solidFill>
                          <a:schemeClr val="tx1"/>
                        </a:solidFill>
                        <a:latin typeface="+mn-lt"/>
                        <a:ea typeface="+mn-ea"/>
                        <a:cs typeface="Arial" panose="020B0604020202020204" pitchFamily="34" charset="0"/>
                      </a:endParaRPr>
                    </a:p>
                  </a:txBody>
                  <a:tcPr marL="68580" marR="68580" marT="0" marB="0"/>
                </a:tc>
                <a:extLst>
                  <a:ext uri="{0D108BD9-81ED-4DB2-BD59-A6C34878D82A}">
                    <a16:rowId xmlns:a16="http://schemas.microsoft.com/office/drawing/2014/main" val="1673826121"/>
                  </a:ext>
                </a:extLst>
              </a:tr>
              <a:tr h="0">
                <a:tc vMerge="1">
                  <a:txBody>
                    <a:bodyPr/>
                    <a:lstStyle/>
                    <a:p>
                      <a:pPr>
                        <a:spcAft>
                          <a:spcPts val="0"/>
                        </a:spcAft>
                      </a:pPr>
                      <a:endParaRPr lang="zh-CN" altLang="en-US" sz="1200" b="0" kern="1200" dirty="0">
                        <a:solidFill>
                          <a:schemeClr val="tx1"/>
                        </a:solidFill>
                        <a:latin typeface="+mn-lt"/>
                        <a:ea typeface="+mn-ea"/>
                        <a:cs typeface="Arial" panose="020B0604020202020204" pitchFamily="34" charset="0"/>
                      </a:endParaRPr>
                    </a:p>
                  </a:txBody>
                  <a:tcPr marL="68580" marR="68580" marT="0" marB="0"/>
                </a:tc>
                <a:tc>
                  <a:txBody>
                    <a:bodyPr/>
                    <a:lstStyle/>
                    <a:p>
                      <a:pPr>
                        <a:spcAft>
                          <a:spcPts val="0"/>
                        </a:spcAft>
                      </a:pPr>
                      <a:r>
                        <a:rPr lang="en-GB" sz="1200" kern="1200" dirty="0"/>
                        <a:t>S5-235479</a:t>
                      </a:r>
                      <a:endParaRPr lang="zh-CN" altLang="en-US" sz="1200" b="0" kern="1200" dirty="0">
                        <a:solidFill>
                          <a:schemeClr val="tx1"/>
                        </a:solidFill>
                        <a:latin typeface="+mn-lt"/>
                        <a:ea typeface="+mn-ea"/>
                        <a:cs typeface="Arial" panose="020B0604020202020204" pitchFamily="34" charset="0"/>
                      </a:endParaRPr>
                    </a:p>
                  </a:txBody>
                  <a:tcPr marL="68580" marR="68580" marT="0" marB="0"/>
                </a:tc>
                <a:tc>
                  <a:txBody>
                    <a:bodyPr/>
                    <a:lstStyle/>
                    <a:p>
                      <a:pPr>
                        <a:spcAft>
                          <a:spcPts val="900"/>
                        </a:spcAft>
                      </a:pPr>
                      <a:r>
                        <a:rPr lang="en-GB" sz="1200" b="0" kern="1200" dirty="0"/>
                        <a:t>Rel-18 CR 32.291Correction on the </a:t>
                      </a:r>
                      <a:r>
                        <a:rPr lang="en-GB" sz="1200" b="0" kern="1200" dirty="0" err="1"/>
                        <a:t>TriggerType</a:t>
                      </a:r>
                      <a:endParaRPr lang="zh-CN" altLang="en-US" sz="1200" b="0" kern="1200" dirty="0">
                        <a:solidFill>
                          <a:schemeClr val="tx1"/>
                        </a:solidFill>
                        <a:latin typeface="+mn-lt"/>
                        <a:ea typeface="+mn-ea"/>
                        <a:cs typeface="Arial" panose="020B0604020202020204" pitchFamily="34" charset="0"/>
                      </a:endParaRPr>
                    </a:p>
                  </a:txBody>
                  <a:tcPr marL="68580" marR="68580" marT="0" marB="0"/>
                </a:tc>
                <a:extLst>
                  <a:ext uri="{0D108BD9-81ED-4DB2-BD59-A6C34878D82A}">
                    <a16:rowId xmlns:a16="http://schemas.microsoft.com/office/drawing/2014/main" val="1530784050"/>
                  </a:ext>
                </a:extLst>
              </a:tr>
              <a:tr h="0">
                <a:tc vMerge="1">
                  <a:txBody>
                    <a:bodyPr/>
                    <a:lstStyle/>
                    <a:p>
                      <a:pPr>
                        <a:spcAft>
                          <a:spcPts val="0"/>
                        </a:spcAft>
                      </a:pPr>
                      <a:endParaRPr lang="zh-CN" altLang="en-US" sz="1200" b="0" kern="1200" dirty="0">
                        <a:solidFill>
                          <a:schemeClr val="tx1"/>
                        </a:solidFill>
                        <a:latin typeface="+mn-lt"/>
                        <a:ea typeface="+mn-ea"/>
                        <a:cs typeface="Arial" panose="020B0604020202020204" pitchFamily="34" charset="0"/>
                      </a:endParaRPr>
                    </a:p>
                  </a:txBody>
                  <a:tcPr marL="68580" marR="68580" marT="0" marB="0"/>
                </a:tc>
                <a:tc>
                  <a:txBody>
                    <a:bodyPr/>
                    <a:lstStyle/>
                    <a:p>
                      <a:pPr>
                        <a:spcAft>
                          <a:spcPts val="0"/>
                        </a:spcAft>
                      </a:pPr>
                      <a:r>
                        <a:rPr lang="en-GB" sz="1200" kern="1200" dirty="0"/>
                        <a:t>S5-235477</a:t>
                      </a:r>
                      <a:endParaRPr lang="zh-CN" altLang="en-US" sz="1200" b="0" kern="1200" dirty="0">
                        <a:solidFill>
                          <a:schemeClr val="tx1"/>
                        </a:solidFill>
                        <a:latin typeface="+mn-lt"/>
                        <a:ea typeface="+mn-ea"/>
                        <a:cs typeface="Arial" panose="020B0604020202020204" pitchFamily="34" charset="0"/>
                      </a:endParaRPr>
                    </a:p>
                  </a:txBody>
                  <a:tcPr marL="68580" marR="68580" marT="0" marB="0"/>
                </a:tc>
                <a:tc>
                  <a:txBody>
                    <a:bodyPr/>
                    <a:lstStyle/>
                    <a:p>
                      <a:pPr>
                        <a:spcAft>
                          <a:spcPts val="900"/>
                        </a:spcAft>
                      </a:pPr>
                      <a:r>
                        <a:rPr lang="en-GB" sz="1200" b="0" kern="1200" dirty="0"/>
                        <a:t>Rel-18 CR 32.298 Addition of the NF Triggers in the CHF CDR</a:t>
                      </a:r>
                      <a:endParaRPr lang="zh-CN" altLang="en-US" sz="1200" b="0" kern="1200" dirty="0">
                        <a:solidFill>
                          <a:schemeClr val="tx1"/>
                        </a:solidFill>
                        <a:latin typeface="+mn-lt"/>
                        <a:ea typeface="+mn-ea"/>
                        <a:cs typeface="Arial" panose="020B0604020202020204" pitchFamily="34" charset="0"/>
                      </a:endParaRPr>
                    </a:p>
                  </a:txBody>
                  <a:tcPr marL="68580" marR="68580" marT="0" marB="0"/>
                </a:tc>
                <a:extLst>
                  <a:ext uri="{0D108BD9-81ED-4DB2-BD59-A6C34878D82A}">
                    <a16:rowId xmlns:a16="http://schemas.microsoft.com/office/drawing/2014/main" val="2987890353"/>
                  </a:ext>
                </a:extLst>
              </a:tr>
              <a:tr h="0">
                <a:tc vMerge="1">
                  <a:txBody>
                    <a:bodyPr/>
                    <a:lstStyle/>
                    <a:p>
                      <a:pPr>
                        <a:spcAft>
                          <a:spcPts val="0"/>
                        </a:spcAft>
                      </a:pPr>
                      <a:endParaRPr lang="zh-CN" altLang="en-US" sz="1200" b="0" kern="1200" dirty="0">
                        <a:solidFill>
                          <a:schemeClr val="tx1"/>
                        </a:solidFill>
                        <a:latin typeface="+mn-lt"/>
                        <a:ea typeface="+mn-ea"/>
                        <a:cs typeface="Arial" panose="020B0604020202020204" pitchFamily="34" charset="0"/>
                      </a:endParaRPr>
                    </a:p>
                  </a:txBody>
                  <a:tcPr marL="68580" marR="68580" marT="0" marB="0"/>
                </a:tc>
                <a:tc>
                  <a:txBody>
                    <a:bodyPr/>
                    <a:lstStyle/>
                    <a:p>
                      <a:pPr>
                        <a:spcAft>
                          <a:spcPts val="0"/>
                        </a:spcAft>
                      </a:pPr>
                      <a:r>
                        <a:rPr lang="en-GB" sz="1200" kern="1200" dirty="0"/>
                        <a:t>S5-235478</a:t>
                      </a:r>
                      <a:endParaRPr lang="zh-CN" altLang="en-US" sz="1200" b="0" kern="1200" dirty="0">
                        <a:solidFill>
                          <a:schemeClr val="tx1"/>
                        </a:solidFill>
                        <a:latin typeface="+mn-lt"/>
                        <a:ea typeface="+mn-ea"/>
                        <a:cs typeface="Arial" panose="020B0604020202020204" pitchFamily="34" charset="0"/>
                      </a:endParaRPr>
                    </a:p>
                  </a:txBody>
                  <a:tcPr marL="68580" marR="68580" marT="0" marB="0"/>
                </a:tc>
                <a:tc>
                  <a:txBody>
                    <a:bodyPr/>
                    <a:lstStyle/>
                    <a:p>
                      <a:pPr>
                        <a:spcAft>
                          <a:spcPts val="900"/>
                        </a:spcAft>
                      </a:pPr>
                      <a:r>
                        <a:rPr lang="en-GB" sz="1200" b="0" kern="1200" dirty="0"/>
                        <a:t>Rel-17 CR 32.291Correction on the Trigger Type</a:t>
                      </a:r>
                      <a:endParaRPr lang="zh-CN" altLang="en-US" sz="1200" b="0" kern="1200" dirty="0">
                        <a:solidFill>
                          <a:schemeClr val="tx1"/>
                        </a:solidFill>
                        <a:latin typeface="+mn-lt"/>
                        <a:ea typeface="+mn-ea"/>
                        <a:cs typeface="Arial" panose="020B0604020202020204" pitchFamily="34" charset="0"/>
                      </a:endParaRPr>
                    </a:p>
                  </a:txBody>
                  <a:tcPr marL="68580" marR="68580" marT="0" marB="0"/>
                </a:tc>
                <a:extLst>
                  <a:ext uri="{0D108BD9-81ED-4DB2-BD59-A6C34878D82A}">
                    <a16:rowId xmlns:a16="http://schemas.microsoft.com/office/drawing/2014/main" val="557831358"/>
                  </a:ext>
                </a:extLst>
              </a:tr>
              <a:tr h="381344">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200" b="1" kern="1200" dirty="0">
                          <a:solidFill>
                            <a:schemeClr val="tx1"/>
                          </a:solidFill>
                          <a:latin typeface="+mn-lt"/>
                          <a:ea typeface="+mn-ea"/>
                          <a:cs typeface="+mn-cs"/>
                        </a:rPr>
                        <a:t>SA5 #151 </a:t>
                      </a:r>
                      <a:endParaRPr lang="zh-CN" altLang="en-US" sz="1200" b="1" kern="1200" dirty="0">
                        <a:solidFill>
                          <a:schemeClr val="tx1"/>
                        </a:solidFill>
                        <a:latin typeface="+mn-lt"/>
                        <a:ea typeface="+mn-ea"/>
                        <a:cs typeface="+mn-cs"/>
                      </a:endParaRPr>
                    </a:p>
                  </a:txBody>
                  <a:tcPr marL="68580" marR="68580" marT="0" marB="0"/>
                </a:tc>
                <a:tc>
                  <a:txBody>
                    <a:bodyPr/>
                    <a:lstStyle/>
                    <a:p>
                      <a:pPr marL="0" algn="l" defTabSz="1219170" rtl="0" eaLnBrk="1" latinLnBrk="0" hangingPunct="1">
                        <a:spcAft>
                          <a:spcPts val="900"/>
                        </a:spcAft>
                      </a:pPr>
                      <a:r>
                        <a:rPr lang="en-US" altLang="zh-CN" sz="1200" b="0" kern="1200" dirty="0">
                          <a:solidFill>
                            <a:schemeClr val="tx1"/>
                          </a:solidFill>
                          <a:latin typeface="+mn-lt"/>
                          <a:ea typeface="+mn-ea"/>
                          <a:cs typeface="Arial" panose="020B0604020202020204" pitchFamily="34" charset="0"/>
                        </a:rPr>
                        <a:t>S5-236XXX</a:t>
                      </a:r>
                      <a:endParaRPr lang="zh-CN" altLang="en-US" dirty="0"/>
                    </a:p>
                  </a:txBody>
                  <a:tcPr marL="68580" marR="68580" marT="0" marB="0"/>
                </a:tc>
                <a:tc>
                  <a:txBody>
                    <a:bodyPr/>
                    <a:lstStyle/>
                    <a:p>
                      <a:r>
                        <a:rPr lang="en-US" altLang="zh-CN" sz="1200" b="0" kern="1200" dirty="0">
                          <a:solidFill>
                            <a:schemeClr val="tx1"/>
                          </a:solidFill>
                          <a:latin typeface="+mn-lt"/>
                          <a:ea typeface="+mn-ea"/>
                          <a:cs typeface="+mn-cs"/>
                        </a:rPr>
                        <a:t>Rel-18 CR 32.254 Remove the Triggers in Charging Data message</a:t>
                      </a:r>
                    </a:p>
                    <a:p>
                      <a:r>
                        <a:rPr lang="en-US" altLang="zh-CN" sz="1200" b="0" kern="1200" dirty="0">
                          <a:solidFill>
                            <a:schemeClr val="tx1"/>
                          </a:solidFill>
                          <a:latin typeface="+mn-lt"/>
                          <a:ea typeface="+mn-ea"/>
                          <a:cs typeface="+mn-cs"/>
                        </a:rPr>
                        <a:t>Rel-18 CR 32.256 Remove the Triggers in Charging Data message</a:t>
                      </a:r>
                    </a:p>
                    <a:p>
                      <a:r>
                        <a:rPr lang="en-US" altLang="zh-CN" sz="1200" b="0" kern="1200" dirty="0">
                          <a:solidFill>
                            <a:schemeClr val="tx1"/>
                          </a:solidFill>
                          <a:latin typeface="+mn-lt"/>
                          <a:ea typeface="+mn-ea"/>
                          <a:cs typeface="+mn-cs"/>
                        </a:rPr>
                        <a:t>Rel-17 CR 28.201 Remove the Triggers in Charging Data message</a:t>
                      </a:r>
                    </a:p>
                    <a:p>
                      <a:r>
                        <a:rPr lang="en-US" altLang="zh-CN" sz="1200" b="0" kern="1200" dirty="0">
                          <a:solidFill>
                            <a:schemeClr val="tx1"/>
                          </a:solidFill>
                          <a:latin typeface="+mn-lt"/>
                          <a:ea typeface="+mn-ea"/>
                          <a:cs typeface="+mn-cs"/>
                        </a:rPr>
                        <a:t>Rel-17 CR 32.257 Remove the Triggers in Charging Data message</a:t>
                      </a:r>
                      <a:endParaRPr lang="zh-CN" altLang="en-US" sz="1200" b="0" kern="1200" dirty="0">
                        <a:solidFill>
                          <a:schemeClr val="tx1"/>
                        </a:solidFill>
                        <a:latin typeface="+mn-lt"/>
                        <a:ea typeface="+mn-ea"/>
                        <a:cs typeface="+mn-cs"/>
                      </a:endParaRPr>
                    </a:p>
                  </a:txBody>
                  <a:tcPr marL="68580" marR="68580" marT="0" marB="0"/>
                </a:tc>
                <a:extLst>
                  <a:ext uri="{0D108BD9-81ED-4DB2-BD59-A6C34878D82A}">
                    <a16:rowId xmlns:a16="http://schemas.microsoft.com/office/drawing/2014/main" val="2013711330"/>
                  </a:ext>
                </a:extLst>
              </a:tr>
            </a:tbl>
          </a:graphicData>
        </a:graphic>
      </p:graphicFrame>
      <p:sp>
        <p:nvSpPr>
          <p:cNvPr id="4" name="矩形 3">
            <a:extLst>
              <a:ext uri="{FF2B5EF4-FFF2-40B4-BE49-F238E27FC236}">
                <a16:creationId xmlns:a16="http://schemas.microsoft.com/office/drawing/2014/main" id="{3AFFA4DC-574A-4298-AC68-E53B42E75716}"/>
              </a:ext>
            </a:extLst>
          </p:cNvPr>
          <p:cNvSpPr/>
          <p:nvPr/>
        </p:nvSpPr>
        <p:spPr>
          <a:xfrm>
            <a:off x="129140" y="3574412"/>
            <a:ext cx="6096000" cy="3200876"/>
          </a:xfrm>
          <a:prstGeom prst="rect">
            <a:avLst/>
          </a:prstGeom>
        </p:spPr>
        <p:txBody>
          <a:bodyPr>
            <a:spAutoFit/>
          </a:bodyPr>
          <a:lstStyle/>
          <a:p>
            <a:pPr marL="449263" indent="-449263">
              <a:spcBef>
                <a:spcPct val="20000"/>
              </a:spcBef>
              <a:buClr>
                <a:srgbClr val="C00000"/>
              </a:buClr>
              <a:buBlip>
                <a:blip r:embed="rId2"/>
              </a:buBlip>
            </a:pPr>
            <a:r>
              <a:rPr lang="en-US" altLang="zh-CN" sz="2000" kern="0" dirty="0">
                <a:solidFill>
                  <a:prstClr val="black"/>
                </a:solidFill>
                <a:latin typeface="Calibri"/>
              </a:rPr>
              <a:t>Two Opinions for the corrections</a:t>
            </a:r>
          </a:p>
          <a:p>
            <a:pPr marL="804863" lvl="2" indent="-358775">
              <a:spcBef>
                <a:spcPct val="20000"/>
              </a:spcBef>
              <a:buClr>
                <a:srgbClr val="C00000"/>
              </a:buClr>
              <a:buBlip>
                <a:blip r:embed="rId3"/>
              </a:buBlip>
            </a:pPr>
            <a:r>
              <a:rPr lang="en-US" altLang="zh-CN" sz="1400" dirty="0">
                <a:solidFill>
                  <a:srgbClr val="FF0000"/>
                </a:solidFill>
                <a:latin typeface="+mn-lt"/>
              </a:rPr>
              <a:t>Determine whether the triggers should be reported in the Charging Data Request Message </a:t>
            </a:r>
          </a:p>
          <a:p>
            <a:pPr marL="984250" lvl="3" indent="-179388">
              <a:spcBef>
                <a:spcPct val="20000"/>
              </a:spcBef>
              <a:buClr>
                <a:srgbClr val="C00000"/>
              </a:buClr>
              <a:buFont typeface="Arial" panose="020B0604020202020204" pitchFamily="34" charset="0"/>
              <a:buChar char="•"/>
            </a:pPr>
            <a:r>
              <a:rPr lang="en-US" altLang="zh-CN" sz="1400" b="1" dirty="0">
                <a:latin typeface="+mn-lt"/>
              </a:rPr>
              <a:t>Option A</a:t>
            </a:r>
            <a:r>
              <a:rPr lang="en-US" altLang="zh-CN" sz="1400" dirty="0">
                <a:latin typeface="+mn-lt"/>
              </a:rPr>
              <a:t>: If required, add the NF triggers in the CHF CDR TS 32.298.----Proposed in the CRs at</a:t>
            </a:r>
            <a:r>
              <a:rPr lang="en-US" altLang="zh-CN" sz="1400" b="1" dirty="0">
                <a:latin typeface="+mn-lt"/>
              </a:rPr>
              <a:t> SA5 #148 and 149</a:t>
            </a:r>
            <a:r>
              <a:rPr lang="en-US" altLang="zh-CN" sz="1400" dirty="0">
                <a:latin typeface="+mn-lt"/>
              </a:rPr>
              <a:t>.</a:t>
            </a:r>
          </a:p>
          <a:p>
            <a:pPr marL="984250" lvl="3" indent="-179388">
              <a:spcBef>
                <a:spcPct val="20000"/>
              </a:spcBef>
              <a:buClr>
                <a:srgbClr val="C00000"/>
              </a:buClr>
              <a:buFont typeface="Arial" panose="020B0604020202020204" pitchFamily="34" charset="0"/>
              <a:buChar char="•"/>
            </a:pPr>
            <a:r>
              <a:rPr lang="en-US" altLang="zh-CN" sz="1400" b="1" dirty="0">
                <a:latin typeface="+mn-lt"/>
              </a:rPr>
              <a:t>Option B</a:t>
            </a:r>
            <a:r>
              <a:rPr lang="en-US" altLang="zh-CN" sz="1400" dirty="0">
                <a:latin typeface="+mn-lt"/>
              </a:rPr>
              <a:t>: If required,  add the trigger type definition and binding in the 32.291 and add the all NF triggers in the and CHF parameters and ASN.1 in the TS 32.298. ---- Proposed in the CRs at </a:t>
            </a:r>
            <a:r>
              <a:rPr lang="en-US" altLang="zh-CN" sz="1400" b="1" dirty="0">
                <a:latin typeface="+mn-lt"/>
              </a:rPr>
              <a:t>SA5 #150</a:t>
            </a:r>
            <a:r>
              <a:rPr lang="en-US" altLang="zh-CN" sz="1400" dirty="0">
                <a:latin typeface="+mn-lt"/>
              </a:rPr>
              <a:t>. </a:t>
            </a:r>
          </a:p>
          <a:p>
            <a:pPr marL="984250" lvl="3" indent="-179388">
              <a:spcBef>
                <a:spcPct val="20000"/>
              </a:spcBef>
              <a:buClr>
                <a:srgbClr val="C00000"/>
              </a:buClr>
              <a:buFont typeface="Arial" panose="020B0604020202020204" pitchFamily="34" charset="0"/>
              <a:buChar char="•"/>
            </a:pPr>
            <a:r>
              <a:rPr lang="en-US" altLang="zh-CN" sz="1400" b="1" dirty="0">
                <a:latin typeface="+mn-lt"/>
              </a:rPr>
              <a:t>Option C</a:t>
            </a:r>
            <a:r>
              <a:rPr lang="en-US" altLang="zh-CN" sz="1400" dirty="0">
                <a:latin typeface="+mn-lt"/>
              </a:rPr>
              <a:t>: If not required, remove all the triggers in the message level and CHF CDR in the stage 2 because Stage 3 is not supported. The SMF trigger is an exception because SMF triggers are already covered.--- Proposed in the CRs at </a:t>
            </a:r>
            <a:r>
              <a:rPr lang="en-US" altLang="zh-CN" sz="1400" b="1" dirty="0">
                <a:latin typeface="+mn-lt"/>
              </a:rPr>
              <a:t>SA5 #151</a:t>
            </a:r>
            <a:r>
              <a:rPr lang="en-US" altLang="zh-CN" sz="1400" dirty="0">
                <a:latin typeface="+mn-lt"/>
              </a:rPr>
              <a:t>.</a:t>
            </a:r>
          </a:p>
          <a:p>
            <a:pPr marL="1165225" lvl="3" indent="-360363">
              <a:spcBef>
                <a:spcPct val="20000"/>
              </a:spcBef>
              <a:buClr>
                <a:srgbClr val="C00000"/>
              </a:buClr>
              <a:buFont typeface="Arial" panose="020B0604020202020204" pitchFamily="34" charset="0"/>
              <a:buChar char="•"/>
            </a:pPr>
            <a:endParaRPr lang="en-US" altLang="zh-CN" sz="1400" dirty="0">
              <a:latin typeface="+mn-lt"/>
            </a:endParaRPr>
          </a:p>
        </p:txBody>
      </p:sp>
    </p:spTree>
    <p:extLst>
      <p:ext uri="{BB962C8B-B14F-4D97-AF65-F5344CB8AC3E}">
        <p14:creationId xmlns:p14="http://schemas.microsoft.com/office/powerpoint/2010/main" val="2697867977"/>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3C9DDDE-120D-4C1D-98A5-68A276B9ECE9}"/>
              </a:ext>
            </a:extLst>
          </p:cNvPr>
          <p:cNvSpPr>
            <a:spLocks noGrp="1"/>
          </p:cNvSpPr>
          <p:nvPr>
            <p:ph type="title"/>
          </p:nvPr>
        </p:nvSpPr>
        <p:spPr>
          <a:xfrm>
            <a:off x="178835" y="-123137"/>
            <a:ext cx="10194502" cy="1143000"/>
          </a:xfrm>
        </p:spPr>
        <p:txBody>
          <a:bodyPr/>
          <a:lstStyle/>
          <a:p>
            <a:r>
              <a:rPr lang="en-US" altLang="zh-CN" dirty="0"/>
              <a:t>Option A --- Add NF triggers</a:t>
            </a:r>
            <a:endParaRPr lang="zh-CN" altLang="en-US" dirty="0"/>
          </a:p>
        </p:txBody>
      </p:sp>
      <p:sp>
        <p:nvSpPr>
          <p:cNvPr id="8" name="矩形 7">
            <a:extLst>
              <a:ext uri="{FF2B5EF4-FFF2-40B4-BE49-F238E27FC236}">
                <a16:creationId xmlns:a16="http://schemas.microsoft.com/office/drawing/2014/main" id="{78D62AEA-2BA4-4E5F-BC73-500AA90F311D}"/>
              </a:ext>
            </a:extLst>
          </p:cNvPr>
          <p:cNvSpPr/>
          <p:nvPr/>
        </p:nvSpPr>
        <p:spPr>
          <a:xfrm>
            <a:off x="5200415" y="904012"/>
            <a:ext cx="4701540" cy="369332"/>
          </a:xfrm>
          <a:prstGeom prst="rect">
            <a:avLst/>
          </a:prstGeom>
        </p:spPr>
        <p:txBody>
          <a:bodyPr wrap="square">
            <a:spAutoFit/>
          </a:bodyPr>
          <a:lstStyle/>
          <a:p>
            <a:pPr marL="449263" lvl="0" indent="-449263">
              <a:spcBef>
                <a:spcPct val="20000"/>
              </a:spcBef>
              <a:buBlip>
                <a:blip r:embed="rId2"/>
              </a:buBlip>
            </a:pPr>
            <a:r>
              <a:rPr lang="en-US" altLang="zh-CN" sz="1800" kern="0" dirty="0">
                <a:solidFill>
                  <a:prstClr val="black"/>
                </a:solidFill>
                <a:latin typeface="Calibri"/>
              </a:rPr>
              <a:t>Add the special triggers in the CHF CDR </a:t>
            </a:r>
          </a:p>
        </p:txBody>
      </p:sp>
      <p:pic>
        <p:nvPicPr>
          <p:cNvPr id="3" name="图片 2">
            <a:extLst>
              <a:ext uri="{FF2B5EF4-FFF2-40B4-BE49-F238E27FC236}">
                <a16:creationId xmlns:a16="http://schemas.microsoft.com/office/drawing/2014/main" id="{063F272E-AFAE-42C1-850D-D8F686F7ECF5}"/>
              </a:ext>
            </a:extLst>
          </p:cNvPr>
          <p:cNvPicPr>
            <a:picLocks noChangeAspect="1"/>
          </p:cNvPicPr>
          <p:nvPr/>
        </p:nvPicPr>
        <p:blipFill rotWithShape="1">
          <a:blip r:embed="rId3"/>
          <a:srcRect t="5462"/>
          <a:stretch/>
        </p:blipFill>
        <p:spPr>
          <a:xfrm>
            <a:off x="5596125" y="1209823"/>
            <a:ext cx="4087613" cy="2869828"/>
          </a:xfrm>
          <a:prstGeom prst="rect">
            <a:avLst/>
          </a:prstGeom>
        </p:spPr>
      </p:pic>
      <p:pic>
        <p:nvPicPr>
          <p:cNvPr id="7" name="图片 6">
            <a:extLst>
              <a:ext uri="{FF2B5EF4-FFF2-40B4-BE49-F238E27FC236}">
                <a16:creationId xmlns:a16="http://schemas.microsoft.com/office/drawing/2014/main" id="{46949C0F-D781-4381-88F2-41C395960146}"/>
              </a:ext>
            </a:extLst>
          </p:cNvPr>
          <p:cNvPicPr>
            <a:picLocks noChangeAspect="1"/>
          </p:cNvPicPr>
          <p:nvPr/>
        </p:nvPicPr>
        <p:blipFill>
          <a:blip r:embed="rId4"/>
          <a:stretch>
            <a:fillRect/>
          </a:stretch>
        </p:blipFill>
        <p:spPr>
          <a:xfrm>
            <a:off x="5596125" y="4100777"/>
            <a:ext cx="4087612" cy="2308860"/>
          </a:xfrm>
          <a:prstGeom prst="rect">
            <a:avLst/>
          </a:prstGeom>
        </p:spPr>
      </p:pic>
      <p:pic>
        <p:nvPicPr>
          <p:cNvPr id="12" name="图片 11">
            <a:extLst>
              <a:ext uri="{FF2B5EF4-FFF2-40B4-BE49-F238E27FC236}">
                <a16:creationId xmlns:a16="http://schemas.microsoft.com/office/drawing/2014/main" id="{7DA6BA6A-D02B-476A-BDA9-DDADDC82A552}"/>
              </a:ext>
            </a:extLst>
          </p:cNvPr>
          <p:cNvPicPr>
            <a:picLocks noChangeAspect="1"/>
          </p:cNvPicPr>
          <p:nvPr/>
        </p:nvPicPr>
        <p:blipFill>
          <a:blip r:embed="rId5"/>
          <a:stretch>
            <a:fillRect/>
          </a:stretch>
        </p:blipFill>
        <p:spPr>
          <a:xfrm>
            <a:off x="419458" y="1120944"/>
            <a:ext cx="4078155" cy="2636156"/>
          </a:xfrm>
          <a:prstGeom prst="rect">
            <a:avLst/>
          </a:prstGeom>
        </p:spPr>
      </p:pic>
      <p:pic>
        <p:nvPicPr>
          <p:cNvPr id="13" name="图片 12">
            <a:extLst>
              <a:ext uri="{FF2B5EF4-FFF2-40B4-BE49-F238E27FC236}">
                <a16:creationId xmlns:a16="http://schemas.microsoft.com/office/drawing/2014/main" id="{6B2730D9-58F9-4F6A-887B-AF9894CC4AF7}"/>
              </a:ext>
            </a:extLst>
          </p:cNvPr>
          <p:cNvPicPr>
            <a:picLocks noChangeAspect="1"/>
          </p:cNvPicPr>
          <p:nvPr/>
        </p:nvPicPr>
        <p:blipFill>
          <a:blip r:embed="rId6"/>
          <a:stretch>
            <a:fillRect/>
          </a:stretch>
        </p:blipFill>
        <p:spPr>
          <a:xfrm>
            <a:off x="419458" y="3858181"/>
            <a:ext cx="4087614" cy="2551456"/>
          </a:xfrm>
          <a:prstGeom prst="rect">
            <a:avLst/>
          </a:prstGeom>
        </p:spPr>
      </p:pic>
      <p:sp>
        <p:nvSpPr>
          <p:cNvPr id="14" name="矩形 13">
            <a:extLst>
              <a:ext uri="{FF2B5EF4-FFF2-40B4-BE49-F238E27FC236}">
                <a16:creationId xmlns:a16="http://schemas.microsoft.com/office/drawing/2014/main" id="{9668CE3E-FDE9-4090-9080-43450B358AFF}"/>
              </a:ext>
            </a:extLst>
          </p:cNvPr>
          <p:cNvSpPr/>
          <p:nvPr/>
        </p:nvSpPr>
        <p:spPr>
          <a:xfrm>
            <a:off x="152400" y="904012"/>
            <a:ext cx="4701540" cy="369332"/>
          </a:xfrm>
          <a:prstGeom prst="rect">
            <a:avLst/>
          </a:prstGeom>
        </p:spPr>
        <p:txBody>
          <a:bodyPr wrap="square">
            <a:spAutoFit/>
          </a:bodyPr>
          <a:lstStyle/>
          <a:p>
            <a:pPr marL="449263" lvl="0" indent="-449263">
              <a:spcBef>
                <a:spcPct val="20000"/>
              </a:spcBef>
              <a:buBlip>
                <a:blip r:embed="rId2"/>
              </a:buBlip>
            </a:pPr>
            <a:r>
              <a:rPr lang="en-US" altLang="zh-CN" sz="1800" kern="0" dirty="0">
                <a:solidFill>
                  <a:prstClr val="black"/>
                </a:solidFill>
                <a:latin typeface="Calibri"/>
              </a:rPr>
              <a:t>Add the general NF triggers in the CHF CDR </a:t>
            </a:r>
          </a:p>
        </p:txBody>
      </p:sp>
      <p:sp>
        <p:nvSpPr>
          <p:cNvPr id="16" name="矩形 15">
            <a:extLst>
              <a:ext uri="{FF2B5EF4-FFF2-40B4-BE49-F238E27FC236}">
                <a16:creationId xmlns:a16="http://schemas.microsoft.com/office/drawing/2014/main" id="{5F8D4105-D31B-4633-840D-65CBAB97642C}"/>
              </a:ext>
            </a:extLst>
          </p:cNvPr>
          <p:cNvSpPr/>
          <p:nvPr/>
        </p:nvSpPr>
        <p:spPr bwMode="auto">
          <a:xfrm>
            <a:off x="320040" y="3429000"/>
            <a:ext cx="4177573" cy="369332"/>
          </a:xfrm>
          <a:prstGeom prst="rect">
            <a:avLst/>
          </a:prstGeom>
          <a:noFill/>
          <a:ln w="19050" cap="flat" cmpd="sng" algn="ctr">
            <a:solidFill>
              <a:srgbClr val="0070C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sp>
        <p:nvSpPr>
          <p:cNvPr id="17" name="矩形 16">
            <a:extLst>
              <a:ext uri="{FF2B5EF4-FFF2-40B4-BE49-F238E27FC236}">
                <a16:creationId xmlns:a16="http://schemas.microsoft.com/office/drawing/2014/main" id="{DB91F779-9535-46C7-9775-8A34A30F5B33}"/>
              </a:ext>
            </a:extLst>
          </p:cNvPr>
          <p:cNvSpPr/>
          <p:nvPr/>
        </p:nvSpPr>
        <p:spPr bwMode="auto">
          <a:xfrm>
            <a:off x="329499" y="6040305"/>
            <a:ext cx="4177573" cy="369332"/>
          </a:xfrm>
          <a:prstGeom prst="rect">
            <a:avLst/>
          </a:prstGeom>
          <a:noFill/>
          <a:ln w="19050" cap="flat" cmpd="sng" algn="ctr">
            <a:solidFill>
              <a:srgbClr val="5C88D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sp>
        <p:nvSpPr>
          <p:cNvPr id="18" name="矩形 17">
            <a:extLst>
              <a:ext uri="{FF2B5EF4-FFF2-40B4-BE49-F238E27FC236}">
                <a16:creationId xmlns:a16="http://schemas.microsoft.com/office/drawing/2014/main" id="{E465F91B-9610-4DDF-A838-84B7DC80F2A9}"/>
              </a:ext>
            </a:extLst>
          </p:cNvPr>
          <p:cNvSpPr/>
          <p:nvPr/>
        </p:nvSpPr>
        <p:spPr bwMode="auto">
          <a:xfrm>
            <a:off x="5596125" y="3572433"/>
            <a:ext cx="4177573" cy="528343"/>
          </a:xfrm>
          <a:prstGeom prst="rect">
            <a:avLst/>
          </a:prstGeom>
          <a:noFill/>
          <a:ln w="1905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sp>
        <p:nvSpPr>
          <p:cNvPr id="19" name="矩形 18">
            <a:extLst>
              <a:ext uri="{FF2B5EF4-FFF2-40B4-BE49-F238E27FC236}">
                <a16:creationId xmlns:a16="http://schemas.microsoft.com/office/drawing/2014/main" id="{E5195B36-D469-4B3B-8344-BC603718624D}"/>
              </a:ext>
            </a:extLst>
          </p:cNvPr>
          <p:cNvSpPr/>
          <p:nvPr/>
        </p:nvSpPr>
        <p:spPr bwMode="auto">
          <a:xfrm>
            <a:off x="5596125" y="6141719"/>
            <a:ext cx="4177573" cy="267917"/>
          </a:xfrm>
          <a:prstGeom prst="rect">
            <a:avLst/>
          </a:prstGeom>
          <a:noFill/>
          <a:ln w="1905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sp>
        <p:nvSpPr>
          <p:cNvPr id="21" name="矩形 20">
            <a:extLst>
              <a:ext uri="{FF2B5EF4-FFF2-40B4-BE49-F238E27FC236}">
                <a16:creationId xmlns:a16="http://schemas.microsoft.com/office/drawing/2014/main" id="{B33C14B4-6129-463B-844C-35E26AF8EDEB}"/>
              </a:ext>
            </a:extLst>
          </p:cNvPr>
          <p:cNvSpPr/>
          <p:nvPr/>
        </p:nvSpPr>
        <p:spPr>
          <a:xfrm>
            <a:off x="9989054" y="1448161"/>
            <a:ext cx="2027685" cy="4290405"/>
          </a:xfrm>
          <a:prstGeom prst="rect">
            <a:avLst/>
          </a:prstGeom>
        </p:spPr>
        <p:txBody>
          <a:bodyPr wrap="square">
            <a:spAutoFit/>
          </a:bodyPr>
          <a:lstStyle/>
          <a:p>
            <a:pPr marL="182563" lvl="1" indent="-182563">
              <a:spcBef>
                <a:spcPct val="20000"/>
              </a:spcBef>
              <a:buClr>
                <a:srgbClr val="C00000"/>
              </a:buClr>
              <a:buFont typeface="Wingdings" panose="05000000000000000000" pitchFamily="2" charset="2"/>
              <a:buChar char="l"/>
            </a:pPr>
            <a:r>
              <a:rPr lang="en-US" altLang="zh-CN" sz="1100" dirty="0"/>
              <a:t>To keep alignment with the CHF CDRs specified in the service specifications, the following item should be added. </a:t>
            </a:r>
          </a:p>
          <a:p>
            <a:pPr marL="358775" lvl="2" indent="-176213">
              <a:spcBef>
                <a:spcPct val="20000"/>
              </a:spcBef>
              <a:buClr>
                <a:srgbClr val="C00000"/>
              </a:buClr>
              <a:buFont typeface="Arial" panose="020B0604020202020204" pitchFamily="34" charset="0"/>
              <a:buChar char="•"/>
            </a:pPr>
            <a:r>
              <a:rPr lang="en-US" altLang="zh-CN" sz="1100" dirty="0"/>
              <a:t>For NEF charging, the message level triggers is specified in the TS 32.254</a:t>
            </a:r>
          </a:p>
          <a:p>
            <a:pPr marL="358775" lvl="2" indent="-176213">
              <a:spcBef>
                <a:spcPct val="20000"/>
              </a:spcBef>
              <a:buClr>
                <a:srgbClr val="C00000"/>
              </a:buClr>
              <a:buFont typeface="Arial" panose="020B0604020202020204" pitchFamily="34" charset="0"/>
              <a:buChar char="•"/>
            </a:pPr>
            <a:r>
              <a:rPr lang="en-US" altLang="zh-CN" sz="1100" dirty="0"/>
              <a:t>For Edge computing charging, the message level triggers is specified in the TS 32.257.</a:t>
            </a:r>
          </a:p>
          <a:p>
            <a:pPr marL="358775" lvl="2" indent="-176213">
              <a:spcBef>
                <a:spcPct val="20000"/>
              </a:spcBef>
              <a:buClr>
                <a:srgbClr val="C00000"/>
              </a:buClr>
              <a:buFont typeface="Arial" panose="020B0604020202020204" pitchFamily="34" charset="0"/>
              <a:buChar char="•"/>
            </a:pPr>
            <a:r>
              <a:rPr lang="en-US" altLang="zh-CN" sz="1100" dirty="0"/>
              <a:t>For NSPA charging, the triggers in Used Unit Container is specified in the TS 28.202.</a:t>
            </a:r>
          </a:p>
          <a:p>
            <a:pPr marL="182563" lvl="1" indent="-182563">
              <a:spcBef>
                <a:spcPct val="20000"/>
              </a:spcBef>
              <a:buClr>
                <a:srgbClr val="C00000"/>
              </a:buClr>
              <a:buFont typeface="Wingdings" panose="05000000000000000000" pitchFamily="2" charset="2"/>
              <a:buChar char="l"/>
            </a:pPr>
            <a:r>
              <a:rPr lang="en-US" altLang="zh-CN" sz="1100" dirty="0"/>
              <a:t>Other NF consumers which not specify the trigger in the CHF CDR will not present in the CHF CDR.</a:t>
            </a:r>
          </a:p>
        </p:txBody>
      </p:sp>
      <p:sp>
        <p:nvSpPr>
          <p:cNvPr id="22" name="矩形 21">
            <a:extLst>
              <a:ext uri="{FF2B5EF4-FFF2-40B4-BE49-F238E27FC236}">
                <a16:creationId xmlns:a16="http://schemas.microsoft.com/office/drawing/2014/main" id="{98C6F427-CA6F-4C3B-9C14-A9DEF9E14274}"/>
              </a:ext>
            </a:extLst>
          </p:cNvPr>
          <p:cNvSpPr/>
          <p:nvPr/>
        </p:nvSpPr>
        <p:spPr>
          <a:xfrm>
            <a:off x="4487872" y="1419542"/>
            <a:ext cx="1126179" cy="2123658"/>
          </a:xfrm>
          <a:prstGeom prst="rect">
            <a:avLst/>
          </a:prstGeom>
        </p:spPr>
        <p:txBody>
          <a:bodyPr wrap="square">
            <a:spAutoFit/>
          </a:bodyPr>
          <a:lstStyle/>
          <a:p>
            <a:pPr marL="182563" lvl="1" indent="-182563">
              <a:spcBef>
                <a:spcPct val="20000"/>
              </a:spcBef>
              <a:buClr>
                <a:srgbClr val="C00000"/>
              </a:buClr>
              <a:buFont typeface="Wingdings" panose="05000000000000000000" pitchFamily="2" charset="2"/>
              <a:buChar char="l"/>
            </a:pPr>
            <a:r>
              <a:rPr lang="en-US" altLang="zh-CN" sz="1100" dirty="0"/>
              <a:t>Add the NF triggers in the CHF CDR which can be used for any NF consumer (e.g. AMF, NEF), except SMF.</a:t>
            </a:r>
            <a:endParaRPr lang="zh-CN" altLang="en-US" sz="1100" dirty="0"/>
          </a:p>
        </p:txBody>
      </p:sp>
      <p:sp>
        <p:nvSpPr>
          <p:cNvPr id="24" name="箭头: 右弧形 23">
            <a:extLst>
              <a:ext uri="{FF2B5EF4-FFF2-40B4-BE49-F238E27FC236}">
                <a16:creationId xmlns:a16="http://schemas.microsoft.com/office/drawing/2014/main" id="{7DBBDB20-B36B-4C58-BDA9-95844A7E2AD8}"/>
              </a:ext>
            </a:extLst>
          </p:cNvPr>
          <p:cNvSpPr/>
          <p:nvPr/>
        </p:nvSpPr>
        <p:spPr bwMode="auto">
          <a:xfrm rot="1209674">
            <a:off x="4673849" y="3487709"/>
            <a:ext cx="327328" cy="853540"/>
          </a:xfrm>
          <a:prstGeom prst="curvedLeftArrow">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sp>
        <p:nvSpPr>
          <p:cNvPr id="25" name="箭头: 右弧形 24">
            <a:extLst>
              <a:ext uri="{FF2B5EF4-FFF2-40B4-BE49-F238E27FC236}">
                <a16:creationId xmlns:a16="http://schemas.microsoft.com/office/drawing/2014/main" id="{9BD0829A-FD96-43EC-89B9-47D0ED11BFB6}"/>
              </a:ext>
            </a:extLst>
          </p:cNvPr>
          <p:cNvSpPr/>
          <p:nvPr/>
        </p:nvSpPr>
        <p:spPr bwMode="auto">
          <a:xfrm rot="2800832">
            <a:off x="10216077" y="5613535"/>
            <a:ext cx="327328" cy="853540"/>
          </a:xfrm>
          <a:prstGeom prst="curvedLeftArrow">
            <a:avLst/>
          </a:prstGeom>
          <a:solidFill>
            <a:srgbClr val="FF0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spTree>
    <p:extLst>
      <p:ext uri="{BB962C8B-B14F-4D97-AF65-F5344CB8AC3E}">
        <p14:creationId xmlns:p14="http://schemas.microsoft.com/office/powerpoint/2010/main" val="90980832"/>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E93253C-7F15-41F3-B678-6417DD590F97}"/>
              </a:ext>
            </a:extLst>
          </p:cNvPr>
          <p:cNvSpPr>
            <a:spLocks noGrp="1"/>
          </p:cNvSpPr>
          <p:nvPr>
            <p:ph type="title"/>
          </p:nvPr>
        </p:nvSpPr>
        <p:spPr>
          <a:xfrm>
            <a:off x="-716280" y="0"/>
            <a:ext cx="11018520" cy="1143000"/>
          </a:xfrm>
        </p:spPr>
        <p:txBody>
          <a:bodyPr/>
          <a:lstStyle/>
          <a:p>
            <a:r>
              <a:rPr lang="en-US" altLang="zh-CN" dirty="0"/>
              <a:t>Option B --- Add the triggers in TS 32.291</a:t>
            </a:r>
            <a:endParaRPr lang="zh-CN" altLang="en-US" dirty="0"/>
          </a:p>
        </p:txBody>
      </p:sp>
      <p:pic>
        <p:nvPicPr>
          <p:cNvPr id="4" name="图片 3">
            <a:extLst>
              <a:ext uri="{FF2B5EF4-FFF2-40B4-BE49-F238E27FC236}">
                <a16:creationId xmlns:a16="http://schemas.microsoft.com/office/drawing/2014/main" id="{E41EB02E-A6FE-4E20-AE12-AB7E1C8F8921}"/>
              </a:ext>
            </a:extLst>
          </p:cNvPr>
          <p:cNvPicPr>
            <a:picLocks noChangeAspect="1"/>
          </p:cNvPicPr>
          <p:nvPr/>
        </p:nvPicPr>
        <p:blipFill>
          <a:blip r:embed="rId2"/>
          <a:stretch>
            <a:fillRect/>
          </a:stretch>
        </p:blipFill>
        <p:spPr>
          <a:xfrm>
            <a:off x="797146" y="3016504"/>
            <a:ext cx="3651962" cy="392333"/>
          </a:xfrm>
          <a:prstGeom prst="rect">
            <a:avLst/>
          </a:prstGeom>
        </p:spPr>
      </p:pic>
      <p:pic>
        <p:nvPicPr>
          <p:cNvPr id="5" name="图片 4">
            <a:extLst>
              <a:ext uri="{FF2B5EF4-FFF2-40B4-BE49-F238E27FC236}">
                <a16:creationId xmlns:a16="http://schemas.microsoft.com/office/drawing/2014/main" id="{0486A316-78F6-448B-972D-225259EB3D91}"/>
              </a:ext>
            </a:extLst>
          </p:cNvPr>
          <p:cNvPicPr>
            <a:picLocks noChangeAspect="1"/>
          </p:cNvPicPr>
          <p:nvPr/>
        </p:nvPicPr>
        <p:blipFill>
          <a:blip r:embed="rId3"/>
          <a:stretch>
            <a:fillRect/>
          </a:stretch>
        </p:blipFill>
        <p:spPr>
          <a:xfrm>
            <a:off x="767638" y="3370314"/>
            <a:ext cx="4424719" cy="3008936"/>
          </a:xfrm>
          <a:prstGeom prst="rect">
            <a:avLst/>
          </a:prstGeom>
        </p:spPr>
      </p:pic>
      <p:pic>
        <p:nvPicPr>
          <p:cNvPr id="6" name="图片 5">
            <a:extLst>
              <a:ext uri="{FF2B5EF4-FFF2-40B4-BE49-F238E27FC236}">
                <a16:creationId xmlns:a16="http://schemas.microsoft.com/office/drawing/2014/main" id="{AF5A5F27-97EC-46E0-B7AE-60F0435C5404}"/>
              </a:ext>
            </a:extLst>
          </p:cNvPr>
          <p:cNvPicPr>
            <a:picLocks noChangeAspect="1"/>
          </p:cNvPicPr>
          <p:nvPr/>
        </p:nvPicPr>
        <p:blipFill>
          <a:blip r:embed="rId4"/>
          <a:stretch>
            <a:fillRect/>
          </a:stretch>
        </p:blipFill>
        <p:spPr>
          <a:xfrm>
            <a:off x="5607209" y="4920036"/>
            <a:ext cx="4812224" cy="1459214"/>
          </a:xfrm>
          <a:prstGeom prst="rect">
            <a:avLst/>
          </a:prstGeom>
        </p:spPr>
      </p:pic>
      <p:pic>
        <p:nvPicPr>
          <p:cNvPr id="7" name="图片 6">
            <a:extLst>
              <a:ext uri="{FF2B5EF4-FFF2-40B4-BE49-F238E27FC236}">
                <a16:creationId xmlns:a16="http://schemas.microsoft.com/office/drawing/2014/main" id="{7D016B16-BFB4-4363-A7EB-F350E2F7C548}"/>
              </a:ext>
            </a:extLst>
          </p:cNvPr>
          <p:cNvPicPr>
            <a:picLocks noChangeAspect="1"/>
          </p:cNvPicPr>
          <p:nvPr/>
        </p:nvPicPr>
        <p:blipFill>
          <a:blip r:embed="rId5"/>
          <a:stretch>
            <a:fillRect/>
          </a:stretch>
        </p:blipFill>
        <p:spPr>
          <a:xfrm>
            <a:off x="5607209" y="1455734"/>
            <a:ext cx="4812224" cy="3008936"/>
          </a:xfrm>
          <a:prstGeom prst="rect">
            <a:avLst/>
          </a:prstGeom>
        </p:spPr>
      </p:pic>
      <p:sp>
        <p:nvSpPr>
          <p:cNvPr id="8" name="矩形 7">
            <a:extLst>
              <a:ext uri="{FF2B5EF4-FFF2-40B4-BE49-F238E27FC236}">
                <a16:creationId xmlns:a16="http://schemas.microsoft.com/office/drawing/2014/main" id="{5BF9E726-DF6C-4607-9BF8-BECD1A8A4DBD}"/>
              </a:ext>
            </a:extLst>
          </p:cNvPr>
          <p:cNvSpPr/>
          <p:nvPr/>
        </p:nvSpPr>
        <p:spPr>
          <a:xfrm>
            <a:off x="5656375" y="4590810"/>
            <a:ext cx="1465583" cy="276999"/>
          </a:xfrm>
          <a:prstGeom prst="rect">
            <a:avLst/>
          </a:prstGeom>
        </p:spPr>
        <p:txBody>
          <a:bodyPr wrap="square">
            <a:spAutoFit/>
          </a:bodyPr>
          <a:lstStyle/>
          <a:p>
            <a:pPr marL="449263" lvl="0" indent="-449263">
              <a:spcBef>
                <a:spcPct val="20000"/>
              </a:spcBef>
              <a:buBlip>
                <a:blip r:embed="rId6"/>
              </a:buBlip>
            </a:pPr>
            <a:r>
              <a:rPr lang="en-US" altLang="zh-CN" sz="1200" kern="0" dirty="0">
                <a:solidFill>
                  <a:prstClr val="black"/>
                </a:solidFill>
                <a:latin typeface="Calibri"/>
              </a:rPr>
              <a:t>…</a:t>
            </a:r>
          </a:p>
        </p:txBody>
      </p:sp>
      <p:sp>
        <p:nvSpPr>
          <p:cNvPr id="9" name="矩形 8">
            <a:extLst>
              <a:ext uri="{FF2B5EF4-FFF2-40B4-BE49-F238E27FC236}">
                <a16:creationId xmlns:a16="http://schemas.microsoft.com/office/drawing/2014/main" id="{D9303A0F-8E3A-4DA9-99B7-D8F986D5674B}"/>
              </a:ext>
            </a:extLst>
          </p:cNvPr>
          <p:cNvSpPr/>
          <p:nvPr/>
        </p:nvSpPr>
        <p:spPr>
          <a:xfrm>
            <a:off x="1772568" y="1637870"/>
            <a:ext cx="744435" cy="276999"/>
          </a:xfrm>
          <a:prstGeom prst="rect">
            <a:avLst/>
          </a:prstGeom>
        </p:spPr>
        <p:txBody>
          <a:bodyPr wrap="none">
            <a:spAutoFit/>
          </a:bodyPr>
          <a:lstStyle/>
          <a:p>
            <a:pPr marL="449263" lvl="0" indent="-449263">
              <a:spcBef>
                <a:spcPct val="20000"/>
              </a:spcBef>
              <a:buBlip>
                <a:blip r:embed="rId6"/>
              </a:buBlip>
            </a:pPr>
            <a:r>
              <a:rPr lang="en-US" altLang="zh-CN" sz="1200" kern="0" dirty="0">
                <a:solidFill>
                  <a:prstClr val="black"/>
                </a:solidFill>
                <a:latin typeface="Calibri"/>
              </a:rPr>
              <a:t>…</a:t>
            </a:r>
          </a:p>
        </p:txBody>
      </p:sp>
      <p:pic>
        <p:nvPicPr>
          <p:cNvPr id="10" name="图片 9">
            <a:extLst>
              <a:ext uri="{FF2B5EF4-FFF2-40B4-BE49-F238E27FC236}">
                <a16:creationId xmlns:a16="http://schemas.microsoft.com/office/drawing/2014/main" id="{5C7B5D7E-89CC-4A27-A8E8-EA8510C8DA26}"/>
              </a:ext>
            </a:extLst>
          </p:cNvPr>
          <p:cNvPicPr>
            <a:picLocks noChangeAspect="1"/>
          </p:cNvPicPr>
          <p:nvPr/>
        </p:nvPicPr>
        <p:blipFill>
          <a:blip r:embed="rId7"/>
          <a:stretch>
            <a:fillRect/>
          </a:stretch>
        </p:blipFill>
        <p:spPr>
          <a:xfrm>
            <a:off x="767638" y="1435190"/>
            <a:ext cx="4512819" cy="1590052"/>
          </a:xfrm>
          <a:prstGeom prst="rect">
            <a:avLst/>
          </a:prstGeom>
        </p:spPr>
      </p:pic>
      <p:sp>
        <p:nvSpPr>
          <p:cNvPr id="11" name="箭头: 下弧形 10">
            <a:extLst>
              <a:ext uri="{FF2B5EF4-FFF2-40B4-BE49-F238E27FC236}">
                <a16:creationId xmlns:a16="http://schemas.microsoft.com/office/drawing/2014/main" id="{18AB537C-AC08-4D3A-9B9F-FD6E5BDED7D2}"/>
              </a:ext>
            </a:extLst>
          </p:cNvPr>
          <p:cNvSpPr/>
          <p:nvPr/>
        </p:nvSpPr>
        <p:spPr bwMode="auto">
          <a:xfrm rot="5400000">
            <a:off x="-575113" y="3462069"/>
            <a:ext cx="2142524" cy="375918"/>
          </a:xfrm>
          <a:prstGeom prst="curvedUpArrow">
            <a:avLst>
              <a:gd name="adj1" fmla="val 25000"/>
              <a:gd name="adj2" fmla="val 50000"/>
              <a:gd name="adj3" fmla="val 25000"/>
            </a:avLst>
          </a:prstGeom>
          <a:solidFill>
            <a:srgbClr val="7030A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sp>
        <p:nvSpPr>
          <p:cNvPr id="12" name="矩形 11">
            <a:extLst>
              <a:ext uri="{FF2B5EF4-FFF2-40B4-BE49-F238E27FC236}">
                <a16:creationId xmlns:a16="http://schemas.microsoft.com/office/drawing/2014/main" id="{F7224106-D86F-4C66-A797-421E82D1326B}"/>
              </a:ext>
            </a:extLst>
          </p:cNvPr>
          <p:cNvSpPr/>
          <p:nvPr/>
        </p:nvSpPr>
        <p:spPr>
          <a:xfrm>
            <a:off x="177281" y="920078"/>
            <a:ext cx="9144000" cy="369332"/>
          </a:xfrm>
          <a:prstGeom prst="rect">
            <a:avLst/>
          </a:prstGeom>
        </p:spPr>
        <p:txBody>
          <a:bodyPr wrap="square">
            <a:spAutoFit/>
          </a:bodyPr>
          <a:lstStyle/>
          <a:p>
            <a:pPr marL="449263" lvl="0" indent="-449263">
              <a:spcBef>
                <a:spcPct val="20000"/>
              </a:spcBef>
              <a:buBlip>
                <a:blip r:embed="rId6"/>
              </a:buBlip>
            </a:pPr>
            <a:r>
              <a:rPr lang="en-US" altLang="zh-CN" sz="1800" kern="0" dirty="0">
                <a:solidFill>
                  <a:prstClr val="black"/>
                </a:solidFill>
                <a:latin typeface="Calibri"/>
              </a:rPr>
              <a:t>Add the detailed trigger types for SMSF, AMF, NEF…and other NF consumers </a:t>
            </a:r>
          </a:p>
        </p:txBody>
      </p:sp>
      <p:sp>
        <p:nvSpPr>
          <p:cNvPr id="14" name="矩形 13">
            <a:extLst>
              <a:ext uri="{FF2B5EF4-FFF2-40B4-BE49-F238E27FC236}">
                <a16:creationId xmlns:a16="http://schemas.microsoft.com/office/drawing/2014/main" id="{758E1D88-2E10-444C-BF1B-43023D137ED5}"/>
              </a:ext>
            </a:extLst>
          </p:cNvPr>
          <p:cNvSpPr/>
          <p:nvPr/>
        </p:nvSpPr>
        <p:spPr bwMode="auto">
          <a:xfrm>
            <a:off x="684108" y="4188900"/>
            <a:ext cx="4596349" cy="1115122"/>
          </a:xfrm>
          <a:prstGeom prst="rect">
            <a:avLst/>
          </a:prstGeom>
          <a:noFill/>
          <a:ln w="19050" cap="flat" cmpd="sng" algn="ctr">
            <a:solidFill>
              <a:srgbClr val="7030A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sp>
        <p:nvSpPr>
          <p:cNvPr id="15" name="矩形 14">
            <a:extLst>
              <a:ext uri="{FF2B5EF4-FFF2-40B4-BE49-F238E27FC236}">
                <a16:creationId xmlns:a16="http://schemas.microsoft.com/office/drawing/2014/main" id="{A3CFA40D-F3F2-4732-9E80-939399D736F9}"/>
              </a:ext>
            </a:extLst>
          </p:cNvPr>
          <p:cNvSpPr/>
          <p:nvPr/>
        </p:nvSpPr>
        <p:spPr>
          <a:xfrm>
            <a:off x="418792" y="1237487"/>
            <a:ext cx="3040688" cy="261610"/>
          </a:xfrm>
          <a:prstGeom prst="rect">
            <a:avLst/>
          </a:prstGeom>
        </p:spPr>
        <p:txBody>
          <a:bodyPr wrap="square">
            <a:spAutoFit/>
          </a:bodyPr>
          <a:lstStyle/>
          <a:p>
            <a:pPr marL="182563" lvl="1" indent="-182563">
              <a:spcBef>
                <a:spcPct val="20000"/>
              </a:spcBef>
              <a:buClr>
                <a:srgbClr val="C00000"/>
              </a:buClr>
              <a:buFont typeface="Wingdings" panose="05000000000000000000" pitchFamily="2" charset="2"/>
              <a:buChar char="l"/>
            </a:pPr>
            <a:r>
              <a:rPr lang="en-US" altLang="zh-CN" sz="1100" dirty="0"/>
              <a:t>Take the SMSF as the example </a:t>
            </a:r>
            <a:endParaRPr lang="zh-CN" altLang="en-US" sz="1100" dirty="0"/>
          </a:p>
        </p:txBody>
      </p:sp>
      <p:sp>
        <p:nvSpPr>
          <p:cNvPr id="16" name="矩形 15">
            <a:extLst>
              <a:ext uri="{FF2B5EF4-FFF2-40B4-BE49-F238E27FC236}">
                <a16:creationId xmlns:a16="http://schemas.microsoft.com/office/drawing/2014/main" id="{EB79DB2B-0A1E-497A-BA12-2FEF0B5FF1F4}"/>
              </a:ext>
            </a:extLst>
          </p:cNvPr>
          <p:cNvSpPr/>
          <p:nvPr/>
        </p:nvSpPr>
        <p:spPr>
          <a:xfrm>
            <a:off x="0" y="1943752"/>
            <a:ext cx="868680" cy="430887"/>
          </a:xfrm>
          <a:prstGeom prst="rect">
            <a:avLst/>
          </a:prstGeom>
        </p:spPr>
        <p:txBody>
          <a:bodyPr wrap="square">
            <a:spAutoFit/>
          </a:bodyPr>
          <a:lstStyle/>
          <a:p>
            <a:pPr marL="0" lvl="1" indent="0">
              <a:spcBef>
                <a:spcPct val="20000"/>
              </a:spcBef>
              <a:buClr>
                <a:srgbClr val="C00000"/>
              </a:buClr>
            </a:pPr>
            <a:r>
              <a:rPr lang="en-US" altLang="zh-CN" sz="1100" dirty="0">
                <a:solidFill>
                  <a:srgbClr val="7030A0"/>
                </a:solidFill>
              </a:rPr>
              <a:t>Stage 2 TS 32.274</a:t>
            </a:r>
            <a:endParaRPr lang="zh-CN" altLang="en-US" sz="1100" dirty="0">
              <a:solidFill>
                <a:srgbClr val="7030A0"/>
              </a:solidFill>
            </a:endParaRPr>
          </a:p>
        </p:txBody>
      </p:sp>
      <p:sp>
        <p:nvSpPr>
          <p:cNvPr id="17" name="矩形 16">
            <a:extLst>
              <a:ext uri="{FF2B5EF4-FFF2-40B4-BE49-F238E27FC236}">
                <a16:creationId xmlns:a16="http://schemas.microsoft.com/office/drawing/2014/main" id="{8346E43E-FB85-4D22-9493-32C0D444C677}"/>
              </a:ext>
            </a:extLst>
          </p:cNvPr>
          <p:cNvSpPr/>
          <p:nvPr/>
        </p:nvSpPr>
        <p:spPr>
          <a:xfrm>
            <a:off x="0" y="5363155"/>
            <a:ext cx="868680" cy="430887"/>
          </a:xfrm>
          <a:prstGeom prst="rect">
            <a:avLst/>
          </a:prstGeom>
        </p:spPr>
        <p:txBody>
          <a:bodyPr wrap="square">
            <a:spAutoFit/>
          </a:bodyPr>
          <a:lstStyle/>
          <a:p>
            <a:pPr marL="0" lvl="1" indent="0">
              <a:spcBef>
                <a:spcPct val="20000"/>
              </a:spcBef>
              <a:buClr>
                <a:srgbClr val="C00000"/>
              </a:buClr>
            </a:pPr>
            <a:r>
              <a:rPr lang="en-US" altLang="zh-CN" sz="1100" dirty="0">
                <a:solidFill>
                  <a:srgbClr val="7030A0"/>
                </a:solidFill>
              </a:rPr>
              <a:t>Stage 3 TS 32.291</a:t>
            </a:r>
            <a:endParaRPr lang="zh-CN" altLang="en-US" sz="1100" dirty="0">
              <a:solidFill>
                <a:srgbClr val="7030A0"/>
              </a:solidFill>
            </a:endParaRPr>
          </a:p>
        </p:txBody>
      </p:sp>
      <p:sp>
        <p:nvSpPr>
          <p:cNvPr id="18" name="矩形 17">
            <a:extLst>
              <a:ext uri="{FF2B5EF4-FFF2-40B4-BE49-F238E27FC236}">
                <a16:creationId xmlns:a16="http://schemas.microsoft.com/office/drawing/2014/main" id="{09A03036-9E56-4B0B-8B5F-5AA71175A7E4}"/>
              </a:ext>
            </a:extLst>
          </p:cNvPr>
          <p:cNvSpPr/>
          <p:nvPr/>
        </p:nvSpPr>
        <p:spPr>
          <a:xfrm>
            <a:off x="10550002" y="1637870"/>
            <a:ext cx="1581038" cy="430887"/>
          </a:xfrm>
          <a:prstGeom prst="rect">
            <a:avLst/>
          </a:prstGeom>
        </p:spPr>
        <p:txBody>
          <a:bodyPr wrap="square">
            <a:spAutoFit/>
          </a:bodyPr>
          <a:lstStyle/>
          <a:p>
            <a:pPr marL="182563" lvl="1" indent="-182563">
              <a:spcBef>
                <a:spcPct val="20000"/>
              </a:spcBef>
              <a:buClr>
                <a:srgbClr val="C00000"/>
              </a:buClr>
              <a:buFont typeface="Wingdings" panose="05000000000000000000" pitchFamily="2" charset="2"/>
              <a:buChar char="l"/>
            </a:pPr>
            <a:r>
              <a:rPr lang="en-US" altLang="zh-CN" sz="1100" dirty="0"/>
              <a:t>Other Trigger Type are added. </a:t>
            </a:r>
            <a:endParaRPr lang="zh-CN" altLang="en-US" sz="1100" dirty="0"/>
          </a:p>
        </p:txBody>
      </p:sp>
      <p:sp>
        <p:nvSpPr>
          <p:cNvPr id="3" name="右大括号 2">
            <a:extLst>
              <a:ext uri="{FF2B5EF4-FFF2-40B4-BE49-F238E27FC236}">
                <a16:creationId xmlns:a16="http://schemas.microsoft.com/office/drawing/2014/main" id="{2510497E-8C33-448F-8114-81149861BBA3}"/>
              </a:ext>
            </a:extLst>
          </p:cNvPr>
          <p:cNvSpPr/>
          <p:nvPr/>
        </p:nvSpPr>
        <p:spPr bwMode="auto">
          <a:xfrm>
            <a:off x="10515600" y="3787140"/>
            <a:ext cx="356785" cy="929640"/>
          </a:xfrm>
          <a:prstGeom prst="rightBrace">
            <a:avLst/>
          </a:prstGeom>
          <a:noFill/>
          <a:ln w="9525" cap="flat" cmpd="sng" algn="ctr">
            <a:solidFill>
              <a:srgbClr val="00B05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sp>
        <p:nvSpPr>
          <p:cNvPr id="19" name="矩形 18">
            <a:extLst>
              <a:ext uri="{FF2B5EF4-FFF2-40B4-BE49-F238E27FC236}">
                <a16:creationId xmlns:a16="http://schemas.microsoft.com/office/drawing/2014/main" id="{ADE6DA31-5AA8-4EAE-91E4-D60F0BCD8BD6}"/>
              </a:ext>
            </a:extLst>
          </p:cNvPr>
          <p:cNvSpPr/>
          <p:nvPr/>
        </p:nvSpPr>
        <p:spPr>
          <a:xfrm>
            <a:off x="10841852" y="4121155"/>
            <a:ext cx="1041958" cy="261610"/>
          </a:xfrm>
          <a:prstGeom prst="rect">
            <a:avLst/>
          </a:prstGeom>
        </p:spPr>
        <p:txBody>
          <a:bodyPr wrap="square">
            <a:spAutoFit/>
          </a:bodyPr>
          <a:lstStyle/>
          <a:p>
            <a:pPr marL="0" lvl="1" indent="0">
              <a:spcBef>
                <a:spcPct val="20000"/>
              </a:spcBef>
              <a:buClr>
                <a:srgbClr val="C00000"/>
              </a:buClr>
            </a:pPr>
            <a:r>
              <a:rPr lang="en-US" altLang="zh-CN" sz="1100" dirty="0">
                <a:solidFill>
                  <a:srgbClr val="00B050"/>
                </a:solidFill>
              </a:rPr>
              <a:t>IMS Nodes</a:t>
            </a:r>
            <a:endParaRPr lang="zh-CN" altLang="en-US" sz="1100" dirty="0">
              <a:solidFill>
                <a:srgbClr val="00B050"/>
              </a:solidFill>
            </a:endParaRPr>
          </a:p>
        </p:txBody>
      </p:sp>
      <p:sp>
        <p:nvSpPr>
          <p:cNvPr id="20" name="右大括号 19">
            <a:extLst>
              <a:ext uri="{FF2B5EF4-FFF2-40B4-BE49-F238E27FC236}">
                <a16:creationId xmlns:a16="http://schemas.microsoft.com/office/drawing/2014/main" id="{72353E48-F199-4817-97B6-E4452747BA11}"/>
              </a:ext>
            </a:extLst>
          </p:cNvPr>
          <p:cNvSpPr/>
          <p:nvPr/>
        </p:nvSpPr>
        <p:spPr bwMode="auto">
          <a:xfrm>
            <a:off x="10546598" y="4931227"/>
            <a:ext cx="356785" cy="929640"/>
          </a:xfrm>
          <a:prstGeom prst="rightBrace">
            <a:avLst/>
          </a:prstGeom>
          <a:noFill/>
          <a:ln w="9525" cap="flat" cmpd="sng" algn="ctr">
            <a:solidFill>
              <a:srgbClr val="00B05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sp>
        <p:nvSpPr>
          <p:cNvPr id="21" name="矩形 20">
            <a:extLst>
              <a:ext uri="{FF2B5EF4-FFF2-40B4-BE49-F238E27FC236}">
                <a16:creationId xmlns:a16="http://schemas.microsoft.com/office/drawing/2014/main" id="{70B8EDCC-A70A-4672-91BD-E63FB20DF278}"/>
              </a:ext>
            </a:extLst>
          </p:cNvPr>
          <p:cNvSpPr/>
          <p:nvPr/>
        </p:nvSpPr>
        <p:spPr>
          <a:xfrm>
            <a:off x="10841852" y="5232350"/>
            <a:ext cx="1041958" cy="261610"/>
          </a:xfrm>
          <a:prstGeom prst="rect">
            <a:avLst/>
          </a:prstGeom>
        </p:spPr>
        <p:txBody>
          <a:bodyPr wrap="square">
            <a:spAutoFit/>
          </a:bodyPr>
          <a:lstStyle/>
          <a:p>
            <a:pPr marL="0" lvl="1" indent="0">
              <a:spcBef>
                <a:spcPct val="20000"/>
              </a:spcBef>
              <a:buClr>
                <a:srgbClr val="C00000"/>
              </a:buClr>
            </a:pPr>
            <a:r>
              <a:rPr lang="en-US" altLang="zh-CN" sz="1100" dirty="0">
                <a:solidFill>
                  <a:srgbClr val="00B050"/>
                </a:solidFill>
              </a:rPr>
              <a:t>AMF </a:t>
            </a:r>
            <a:endParaRPr lang="zh-CN" altLang="en-US" sz="1100" dirty="0">
              <a:solidFill>
                <a:srgbClr val="00B050"/>
              </a:solidFill>
            </a:endParaRPr>
          </a:p>
        </p:txBody>
      </p:sp>
      <p:sp>
        <p:nvSpPr>
          <p:cNvPr id="22" name="右大括号 21">
            <a:extLst>
              <a:ext uri="{FF2B5EF4-FFF2-40B4-BE49-F238E27FC236}">
                <a16:creationId xmlns:a16="http://schemas.microsoft.com/office/drawing/2014/main" id="{BC6AC08C-F44E-4691-B3D3-71782A7052A6}"/>
              </a:ext>
            </a:extLst>
          </p:cNvPr>
          <p:cNvSpPr/>
          <p:nvPr/>
        </p:nvSpPr>
        <p:spPr bwMode="auto">
          <a:xfrm>
            <a:off x="10567792" y="5860867"/>
            <a:ext cx="356785" cy="548462"/>
          </a:xfrm>
          <a:prstGeom prst="rightBrace">
            <a:avLst/>
          </a:prstGeom>
          <a:noFill/>
          <a:ln w="9525" cap="flat" cmpd="sng" algn="ctr">
            <a:solidFill>
              <a:srgbClr val="00B05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sp>
        <p:nvSpPr>
          <p:cNvPr id="23" name="矩形 22">
            <a:extLst>
              <a:ext uri="{FF2B5EF4-FFF2-40B4-BE49-F238E27FC236}">
                <a16:creationId xmlns:a16="http://schemas.microsoft.com/office/drawing/2014/main" id="{A1EA3C07-BAA7-4234-89ED-5EBDCEADBF8F}"/>
              </a:ext>
            </a:extLst>
          </p:cNvPr>
          <p:cNvSpPr/>
          <p:nvPr/>
        </p:nvSpPr>
        <p:spPr>
          <a:xfrm>
            <a:off x="10872994" y="6004293"/>
            <a:ext cx="1041958" cy="261610"/>
          </a:xfrm>
          <a:prstGeom prst="rect">
            <a:avLst/>
          </a:prstGeom>
        </p:spPr>
        <p:txBody>
          <a:bodyPr wrap="square">
            <a:spAutoFit/>
          </a:bodyPr>
          <a:lstStyle/>
          <a:p>
            <a:pPr marL="0" lvl="1" indent="0">
              <a:spcBef>
                <a:spcPct val="20000"/>
              </a:spcBef>
              <a:buClr>
                <a:srgbClr val="C00000"/>
              </a:buClr>
            </a:pPr>
            <a:r>
              <a:rPr lang="en-US" altLang="zh-CN" sz="1100" dirty="0">
                <a:solidFill>
                  <a:srgbClr val="00B050"/>
                </a:solidFill>
              </a:rPr>
              <a:t>NEF </a:t>
            </a:r>
            <a:endParaRPr lang="zh-CN" altLang="en-US" sz="1100" dirty="0">
              <a:solidFill>
                <a:srgbClr val="00B050"/>
              </a:solidFill>
            </a:endParaRPr>
          </a:p>
        </p:txBody>
      </p:sp>
      <p:sp>
        <p:nvSpPr>
          <p:cNvPr id="24" name="右大括号 23">
            <a:extLst>
              <a:ext uri="{FF2B5EF4-FFF2-40B4-BE49-F238E27FC236}">
                <a16:creationId xmlns:a16="http://schemas.microsoft.com/office/drawing/2014/main" id="{CC6ADDF8-626D-4BEE-B26F-00BA9F2C2460}"/>
              </a:ext>
            </a:extLst>
          </p:cNvPr>
          <p:cNvSpPr/>
          <p:nvPr/>
        </p:nvSpPr>
        <p:spPr bwMode="auto">
          <a:xfrm>
            <a:off x="10491385" y="2256093"/>
            <a:ext cx="356785" cy="929640"/>
          </a:xfrm>
          <a:prstGeom prst="rightBrace">
            <a:avLst/>
          </a:prstGeom>
          <a:noFill/>
          <a:ln w="9525" cap="flat" cmpd="sng" algn="ctr">
            <a:solidFill>
              <a:srgbClr val="00B05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sp>
        <p:nvSpPr>
          <p:cNvPr id="25" name="矩形 24">
            <a:extLst>
              <a:ext uri="{FF2B5EF4-FFF2-40B4-BE49-F238E27FC236}">
                <a16:creationId xmlns:a16="http://schemas.microsoft.com/office/drawing/2014/main" id="{BCB3D591-A737-4BCD-9350-C3B9DA3296B7}"/>
              </a:ext>
            </a:extLst>
          </p:cNvPr>
          <p:cNvSpPr/>
          <p:nvPr/>
        </p:nvSpPr>
        <p:spPr>
          <a:xfrm>
            <a:off x="10855737" y="2590108"/>
            <a:ext cx="1041958" cy="261610"/>
          </a:xfrm>
          <a:prstGeom prst="rect">
            <a:avLst/>
          </a:prstGeom>
        </p:spPr>
        <p:txBody>
          <a:bodyPr wrap="square">
            <a:spAutoFit/>
          </a:bodyPr>
          <a:lstStyle/>
          <a:p>
            <a:pPr marL="0" lvl="1" indent="0">
              <a:spcBef>
                <a:spcPct val="20000"/>
              </a:spcBef>
              <a:buClr>
                <a:srgbClr val="C00000"/>
              </a:buClr>
            </a:pPr>
            <a:r>
              <a:rPr lang="en-US" altLang="zh-CN" sz="1100" dirty="0">
                <a:solidFill>
                  <a:srgbClr val="00B050"/>
                </a:solidFill>
              </a:rPr>
              <a:t>NSPA</a:t>
            </a:r>
            <a:endParaRPr lang="zh-CN" altLang="en-US" sz="1100" dirty="0">
              <a:solidFill>
                <a:srgbClr val="00B050"/>
              </a:solidFill>
            </a:endParaRPr>
          </a:p>
        </p:txBody>
      </p:sp>
      <p:sp>
        <p:nvSpPr>
          <p:cNvPr id="26" name="右大括号 25">
            <a:extLst>
              <a:ext uri="{FF2B5EF4-FFF2-40B4-BE49-F238E27FC236}">
                <a16:creationId xmlns:a16="http://schemas.microsoft.com/office/drawing/2014/main" id="{DB8C36BE-004B-4CC0-8565-395FE955700D}"/>
              </a:ext>
            </a:extLst>
          </p:cNvPr>
          <p:cNvSpPr/>
          <p:nvPr/>
        </p:nvSpPr>
        <p:spPr bwMode="auto">
          <a:xfrm>
            <a:off x="10512707" y="3185102"/>
            <a:ext cx="356785" cy="566261"/>
          </a:xfrm>
          <a:prstGeom prst="rightBrace">
            <a:avLst/>
          </a:prstGeom>
          <a:noFill/>
          <a:ln w="9525" cap="flat" cmpd="sng" algn="ctr">
            <a:solidFill>
              <a:srgbClr val="00B05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sp>
        <p:nvSpPr>
          <p:cNvPr id="27" name="矩形 26">
            <a:extLst>
              <a:ext uri="{FF2B5EF4-FFF2-40B4-BE49-F238E27FC236}">
                <a16:creationId xmlns:a16="http://schemas.microsoft.com/office/drawing/2014/main" id="{F8208F4E-2B56-4CB4-9887-2124306AC581}"/>
              </a:ext>
            </a:extLst>
          </p:cNvPr>
          <p:cNvSpPr/>
          <p:nvPr/>
        </p:nvSpPr>
        <p:spPr>
          <a:xfrm>
            <a:off x="10903383" y="3292324"/>
            <a:ext cx="1041958" cy="261610"/>
          </a:xfrm>
          <a:prstGeom prst="rect">
            <a:avLst/>
          </a:prstGeom>
        </p:spPr>
        <p:txBody>
          <a:bodyPr wrap="square">
            <a:spAutoFit/>
          </a:bodyPr>
          <a:lstStyle/>
          <a:p>
            <a:pPr marL="0" lvl="1" indent="0">
              <a:spcBef>
                <a:spcPct val="20000"/>
              </a:spcBef>
              <a:buClr>
                <a:srgbClr val="C00000"/>
              </a:buClr>
            </a:pPr>
            <a:r>
              <a:rPr lang="en-US" altLang="zh-CN" sz="1100" dirty="0">
                <a:solidFill>
                  <a:srgbClr val="00B050"/>
                </a:solidFill>
              </a:rPr>
              <a:t>NSM</a:t>
            </a:r>
            <a:endParaRPr lang="zh-CN" altLang="en-US" sz="1100" dirty="0">
              <a:solidFill>
                <a:srgbClr val="00B050"/>
              </a:solidFill>
            </a:endParaRPr>
          </a:p>
        </p:txBody>
      </p:sp>
    </p:spTree>
    <p:extLst>
      <p:ext uri="{BB962C8B-B14F-4D97-AF65-F5344CB8AC3E}">
        <p14:creationId xmlns:p14="http://schemas.microsoft.com/office/powerpoint/2010/main" val="1787984322"/>
      </p:ext>
    </p:extLst>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E93253C-7F15-41F3-B678-6417DD590F97}"/>
              </a:ext>
            </a:extLst>
          </p:cNvPr>
          <p:cNvSpPr>
            <a:spLocks noGrp="1"/>
          </p:cNvSpPr>
          <p:nvPr>
            <p:ph type="title"/>
          </p:nvPr>
        </p:nvSpPr>
        <p:spPr>
          <a:xfrm>
            <a:off x="734186" y="-199460"/>
            <a:ext cx="9102725" cy="1143000"/>
          </a:xfrm>
        </p:spPr>
        <p:txBody>
          <a:bodyPr/>
          <a:lstStyle/>
          <a:p>
            <a:r>
              <a:rPr lang="en-US" altLang="zh-CN" dirty="0"/>
              <a:t>Option B --- Add the triggers in TS 32.298</a:t>
            </a:r>
            <a:endParaRPr lang="zh-CN" altLang="en-US" dirty="0"/>
          </a:p>
        </p:txBody>
      </p:sp>
      <p:pic>
        <p:nvPicPr>
          <p:cNvPr id="4" name="图片 3">
            <a:extLst>
              <a:ext uri="{FF2B5EF4-FFF2-40B4-BE49-F238E27FC236}">
                <a16:creationId xmlns:a16="http://schemas.microsoft.com/office/drawing/2014/main" id="{DF9E9FCF-496A-4A2C-B37C-54D6157734AB}"/>
              </a:ext>
            </a:extLst>
          </p:cNvPr>
          <p:cNvPicPr>
            <a:picLocks noChangeAspect="1"/>
          </p:cNvPicPr>
          <p:nvPr/>
        </p:nvPicPr>
        <p:blipFill>
          <a:blip r:embed="rId2"/>
          <a:stretch>
            <a:fillRect/>
          </a:stretch>
        </p:blipFill>
        <p:spPr>
          <a:xfrm>
            <a:off x="175667" y="1441604"/>
            <a:ext cx="3800219" cy="861274"/>
          </a:xfrm>
          <a:prstGeom prst="rect">
            <a:avLst/>
          </a:prstGeom>
        </p:spPr>
      </p:pic>
      <p:pic>
        <p:nvPicPr>
          <p:cNvPr id="5" name="图片 4">
            <a:extLst>
              <a:ext uri="{FF2B5EF4-FFF2-40B4-BE49-F238E27FC236}">
                <a16:creationId xmlns:a16="http://schemas.microsoft.com/office/drawing/2014/main" id="{9D55D1BD-D4AF-4CFB-A8CA-8D544F426847}"/>
              </a:ext>
            </a:extLst>
          </p:cNvPr>
          <p:cNvPicPr>
            <a:picLocks noChangeAspect="1"/>
          </p:cNvPicPr>
          <p:nvPr/>
        </p:nvPicPr>
        <p:blipFill>
          <a:blip r:embed="rId3"/>
          <a:stretch>
            <a:fillRect/>
          </a:stretch>
        </p:blipFill>
        <p:spPr>
          <a:xfrm>
            <a:off x="441567" y="2549464"/>
            <a:ext cx="3899970" cy="3733101"/>
          </a:xfrm>
          <a:prstGeom prst="rect">
            <a:avLst/>
          </a:prstGeom>
        </p:spPr>
      </p:pic>
      <p:pic>
        <p:nvPicPr>
          <p:cNvPr id="6" name="图片 5">
            <a:extLst>
              <a:ext uri="{FF2B5EF4-FFF2-40B4-BE49-F238E27FC236}">
                <a16:creationId xmlns:a16="http://schemas.microsoft.com/office/drawing/2014/main" id="{C8F1AAAD-B20C-445D-8725-553DA2230EB6}"/>
              </a:ext>
            </a:extLst>
          </p:cNvPr>
          <p:cNvPicPr>
            <a:picLocks noChangeAspect="1"/>
          </p:cNvPicPr>
          <p:nvPr/>
        </p:nvPicPr>
        <p:blipFill>
          <a:blip r:embed="rId4"/>
          <a:stretch>
            <a:fillRect/>
          </a:stretch>
        </p:blipFill>
        <p:spPr>
          <a:xfrm>
            <a:off x="4310715" y="2868640"/>
            <a:ext cx="3602374" cy="3393347"/>
          </a:xfrm>
          <a:prstGeom prst="rect">
            <a:avLst/>
          </a:prstGeom>
        </p:spPr>
      </p:pic>
      <p:pic>
        <p:nvPicPr>
          <p:cNvPr id="7" name="图片 6">
            <a:extLst>
              <a:ext uri="{FF2B5EF4-FFF2-40B4-BE49-F238E27FC236}">
                <a16:creationId xmlns:a16="http://schemas.microsoft.com/office/drawing/2014/main" id="{A403519F-C407-4A28-961F-AC515EC19A93}"/>
              </a:ext>
            </a:extLst>
          </p:cNvPr>
          <p:cNvPicPr>
            <a:picLocks noChangeAspect="1"/>
          </p:cNvPicPr>
          <p:nvPr/>
        </p:nvPicPr>
        <p:blipFill>
          <a:blip r:embed="rId5"/>
          <a:stretch>
            <a:fillRect/>
          </a:stretch>
        </p:blipFill>
        <p:spPr>
          <a:xfrm>
            <a:off x="8090028" y="1116933"/>
            <a:ext cx="3886822" cy="3078760"/>
          </a:xfrm>
          <a:prstGeom prst="rect">
            <a:avLst/>
          </a:prstGeom>
        </p:spPr>
      </p:pic>
      <p:sp>
        <p:nvSpPr>
          <p:cNvPr id="9" name="矩形 8">
            <a:extLst>
              <a:ext uri="{FF2B5EF4-FFF2-40B4-BE49-F238E27FC236}">
                <a16:creationId xmlns:a16="http://schemas.microsoft.com/office/drawing/2014/main" id="{78243D85-6ADC-4801-9FD7-5FFF95907CC8}"/>
              </a:ext>
            </a:extLst>
          </p:cNvPr>
          <p:cNvSpPr/>
          <p:nvPr/>
        </p:nvSpPr>
        <p:spPr>
          <a:xfrm>
            <a:off x="7965615" y="4416015"/>
            <a:ext cx="773289" cy="307777"/>
          </a:xfrm>
          <a:prstGeom prst="rect">
            <a:avLst/>
          </a:prstGeom>
        </p:spPr>
        <p:txBody>
          <a:bodyPr wrap="none">
            <a:spAutoFit/>
          </a:bodyPr>
          <a:lstStyle/>
          <a:p>
            <a:pPr marL="449263" lvl="0" indent="-449263">
              <a:spcBef>
                <a:spcPct val="20000"/>
              </a:spcBef>
              <a:buBlip>
                <a:blip r:embed="rId6"/>
              </a:buBlip>
            </a:pPr>
            <a:r>
              <a:rPr lang="en-US" altLang="zh-CN" sz="1400" kern="0" dirty="0">
                <a:solidFill>
                  <a:prstClr val="black"/>
                </a:solidFill>
                <a:latin typeface="Calibri"/>
              </a:rPr>
              <a:t>…</a:t>
            </a:r>
          </a:p>
        </p:txBody>
      </p:sp>
      <p:pic>
        <p:nvPicPr>
          <p:cNvPr id="10" name="图片 9">
            <a:extLst>
              <a:ext uri="{FF2B5EF4-FFF2-40B4-BE49-F238E27FC236}">
                <a16:creationId xmlns:a16="http://schemas.microsoft.com/office/drawing/2014/main" id="{080BD309-FCA6-48D9-9714-81149F58F9B1}"/>
              </a:ext>
            </a:extLst>
          </p:cNvPr>
          <p:cNvPicPr>
            <a:picLocks noChangeAspect="1"/>
          </p:cNvPicPr>
          <p:nvPr/>
        </p:nvPicPr>
        <p:blipFill>
          <a:blip r:embed="rId7"/>
          <a:stretch>
            <a:fillRect/>
          </a:stretch>
        </p:blipFill>
        <p:spPr>
          <a:xfrm>
            <a:off x="4038409" y="1281196"/>
            <a:ext cx="3672130" cy="1293843"/>
          </a:xfrm>
          <a:prstGeom prst="rect">
            <a:avLst/>
          </a:prstGeom>
        </p:spPr>
      </p:pic>
      <p:sp>
        <p:nvSpPr>
          <p:cNvPr id="11" name="矩形 10">
            <a:extLst>
              <a:ext uri="{FF2B5EF4-FFF2-40B4-BE49-F238E27FC236}">
                <a16:creationId xmlns:a16="http://schemas.microsoft.com/office/drawing/2014/main" id="{457F0E01-1F95-40F3-BBFB-C5ADAB86602D}"/>
              </a:ext>
            </a:extLst>
          </p:cNvPr>
          <p:cNvSpPr/>
          <p:nvPr/>
        </p:nvSpPr>
        <p:spPr bwMode="auto">
          <a:xfrm>
            <a:off x="533270" y="2812400"/>
            <a:ext cx="7379819" cy="3429010"/>
          </a:xfrm>
          <a:prstGeom prst="rect">
            <a:avLst/>
          </a:prstGeom>
          <a:noFill/>
          <a:ln w="1905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sp>
        <p:nvSpPr>
          <p:cNvPr id="12" name="矩形 11">
            <a:extLst>
              <a:ext uri="{FF2B5EF4-FFF2-40B4-BE49-F238E27FC236}">
                <a16:creationId xmlns:a16="http://schemas.microsoft.com/office/drawing/2014/main" id="{72540489-FD94-495A-A46A-7D6118684007}"/>
              </a:ext>
            </a:extLst>
          </p:cNvPr>
          <p:cNvSpPr/>
          <p:nvPr/>
        </p:nvSpPr>
        <p:spPr bwMode="auto">
          <a:xfrm>
            <a:off x="8066742" y="2571230"/>
            <a:ext cx="3886822" cy="601932"/>
          </a:xfrm>
          <a:prstGeom prst="rect">
            <a:avLst/>
          </a:prstGeom>
          <a:noFill/>
          <a:ln w="19050" cap="flat" cmpd="sng" algn="ctr">
            <a:solidFill>
              <a:srgbClr val="7030A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sp>
        <p:nvSpPr>
          <p:cNvPr id="13" name="矩形 12">
            <a:extLst>
              <a:ext uri="{FF2B5EF4-FFF2-40B4-BE49-F238E27FC236}">
                <a16:creationId xmlns:a16="http://schemas.microsoft.com/office/drawing/2014/main" id="{C69D860F-19C6-4CE8-9858-F456F5058DF1}"/>
              </a:ext>
            </a:extLst>
          </p:cNvPr>
          <p:cNvSpPr/>
          <p:nvPr/>
        </p:nvSpPr>
        <p:spPr bwMode="auto">
          <a:xfrm>
            <a:off x="8090028" y="1116933"/>
            <a:ext cx="3886822" cy="1445222"/>
          </a:xfrm>
          <a:prstGeom prst="rect">
            <a:avLst/>
          </a:prstGeom>
          <a:noFill/>
          <a:ln w="1905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sp>
        <p:nvSpPr>
          <p:cNvPr id="14" name="箭头: 下弧形 13">
            <a:extLst>
              <a:ext uri="{FF2B5EF4-FFF2-40B4-BE49-F238E27FC236}">
                <a16:creationId xmlns:a16="http://schemas.microsoft.com/office/drawing/2014/main" id="{58E7192C-43D4-4225-8C15-862786DDE787}"/>
              </a:ext>
            </a:extLst>
          </p:cNvPr>
          <p:cNvSpPr/>
          <p:nvPr/>
        </p:nvSpPr>
        <p:spPr bwMode="auto">
          <a:xfrm rot="2303999">
            <a:off x="6549076" y="2773181"/>
            <a:ext cx="1617627" cy="1151508"/>
          </a:xfrm>
          <a:prstGeom prst="curvedUpArrow">
            <a:avLst>
              <a:gd name="adj1" fmla="val 4444"/>
              <a:gd name="adj2" fmla="val 45954"/>
              <a:gd name="adj3" fmla="val 12822"/>
            </a:avLst>
          </a:prstGeom>
          <a:solidFill>
            <a:srgbClr val="7030A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sp>
        <p:nvSpPr>
          <p:cNvPr id="15" name="矩形 14">
            <a:extLst>
              <a:ext uri="{FF2B5EF4-FFF2-40B4-BE49-F238E27FC236}">
                <a16:creationId xmlns:a16="http://schemas.microsoft.com/office/drawing/2014/main" id="{FEF398FF-770D-4C41-A8D5-E4E2683178C0}"/>
              </a:ext>
            </a:extLst>
          </p:cNvPr>
          <p:cNvSpPr/>
          <p:nvPr/>
        </p:nvSpPr>
        <p:spPr>
          <a:xfrm>
            <a:off x="166896" y="722013"/>
            <a:ext cx="9144000" cy="369332"/>
          </a:xfrm>
          <a:prstGeom prst="rect">
            <a:avLst/>
          </a:prstGeom>
        </p:spPr>
        <p:txBody>
          <a:bodyPr wrap="square">
            <a:spAutoFit/>
          </a:bodyPr>
          <a:lstStyle/>
          <a:p>
            <a:pPr marL="449263" lvl="0" indent="-449263">
              <a:spcBef>
                <a:spcPct val="20000"/>
              </a:spcBef>
              <a:buBlip>
                <a:blip r:embed="rId6"/>
              </a:buBlip>
            </a:pPr>
            <a:r>
              <a:rPr lang="en-US" altLang="zh-CN" sz="1800" kern="0" dirty="0">
                <a:solidFill>
                  <a:prstClr val="black"/>
                </a:solidFill>
                <a:latin typeface="Calibri"/>
              </a:rPr>
              <a:t>Add the detailed trigger Type for SMSF, AMF, NEF…and other NF consumers </a:t>
            </a:r>
          </a:p>
        </p:txBody>
      </p:sp>
      <p:sp>
        <p:nvSpPr>
          <p:cNvPr id="16" name="矩形 15">
            <a:extLst>
              <a:ext uri="{FF2B5EF4-FFF2-40B4-BE49-F238E27FC236}">
                <a16:creationId xmlns:a16="http://schemas.microsoft.com/office/drawing/2014/main" id="{2FEE8157-583E-4855-BB23-164DBE7D3915}"/>
              </a:ext>
            </a:extLst>
          </p:cNvPr>
          <p:cNvSpPr/>
          <p:nvPr/>
        </p:nvSpPr>
        <p:spPr>
          <a:xfrm>
            <a:off x="3886922" y="1061759"/>
            <a:ext cx="3040688" cy="261610"/>
          </a:xfrm>
          <a:prstGeom prst="rect">
            <a:avLst/>
          </a:prstGeom>
        </p:spPr>
        <p:txBody>
          <a:bodyPr wrap="square">
            <a:spAutoFit/>
          </a:bodyPr>
          <a:lstStyle/>
          <a:p>
            <a:pPr marL="182563" lvl="1" indent="-182563">
              <a:spcBef>
                <a:spcPct val="20000"/>
              </a:spcBef>
              <a:buClr>
                <a:srgbClr val="C00000"/>
              </a:buClr>
              <a:buFont typeface="Wingdings" panose="05000000000000000000" pitchFamily="2" charset="2"/>
              <a:buChar char="l"/>
            </a:pPr>
            <a:r>
              <a:rPr lang="en-US" altLang="zh-CN" sz="1100" dirty="0"/>
              <a:t>Take the SMSF as the example </a:t>
            </a:r>
            <a:endParaRPr lang="zh-CN" altLang="en-US" sz="1100" dirty="0"/>
          </a:p>
        </p:txBody>
      </p:sp>
      <p:sp>
        <p:nvSpPr>
          <p:cNvPr id="17" name="矩形 16">
            <a:extLst>
              <a:ext uri="{FF2B5EF4-FFF2-40B4-BE49-F238E27FC236}">
                <a16:creationId xmlns:a16="http://schemas.microsoft.com/office/drawing/2014/main" id="{7AAD7C53-BD32-4764-A025-6D544A4D9346}"/>
              </a:ext>
            </a:extLst>
          </p:cNvPr>
          <p:cNvSpPr/>
          <p:nvPr/>
        </p:nvSpPr>
        <p:spPr>
          <a:xfrm>
            <a:off x="5587077" y="2531280"/>
            <a:ext cx="1923212" cy="261610"/>
          </a:xfrm>
          <a:prstGeom prst="rect">
            <a:avLst/>
          </a:prstGeom>
        </p:spPr>
        <p:txBody>
          <a:bodyPr wrap="square">
            <a:spAutoFit/>
          </a:bodyPr>
          <a:lstStyle/>
          <a:p>
            <a:pPr marL="0" lvl="1" indent="0">
              <a:spcBef>
                <a:spcPct val="20000"/>
              </a:spcBef>
              <a:buClr>
                <a:srgbClr val="C00000"/>
              </a:buClr>
            </a:pPr>
            <a:r>
              <a:rPr lang="en-US" altLang="zh-CN" sz="1100" dirty="0">
                <a:solidFill>
                  <a:srgbClr val="7030A0"/>
                </a:solidFill>
              </a:rPr>
              <a:t>Stage 2 TS 32.274</a:t>
            </a:r>
            <a:endParaRPr lang="zh-CN" altLang="en-US" sz="1100" dirty="0">
              <a:solidFill>
                <a:srgbClr val="7030A0"/>
              </a:solidFill>
            </a:endParaRPr>
          </a:p>
        </p:txBody>
      </p:sp>
      <p:sp>
        <p:nvSpPr>
          <p:cNvPr id="18" name="矩形 17">
            <a:extLst>
              <a:ext uri="{FF2B5EF4-FFF2-40B4-BE49-F238E27FC236}">
                <a16:creationId xmlns:a16="http://schemas.microsoft.com/office/drawing/2014/main" id="{4AD0885D-1FBC-4CD5-AB10-60B3BEACFF14}"/>
              </a:ext>
            </a:extLst>
          </p:cNvPr>
          <p:cNvSpPr/>
          <p:nvPr/>
        </p:nvSpPr>
        <p:spPr>
          <a:xfrm>
            <a:off x="10689905" y="3189857"/>
            <a:ext cx="1562813" cy="261610"/>
          </a:xfrm>
          <a:prstGeom prst="rect">
            <a:avLst/>
          </a:prstGeom>
        </p:spPr>
        <p:txBody>
          <a:bodyPr wrap="square">
            <a:spAutoFit/>
          </a:bodyPr>
          <a:lstStyle/>
          <a:p>
            <a:pPr marL="0" lvl="1" indent="0">
              <a:spcBef>
                <a:spcPct val="20000"/>
              </a:spcBef>
              <a:buClr>
                <a:srgbClr val="C00000"/>
              </a:buClr>
            </a:pPr>
            <a:r>
              <a:rPr lang="en-US" altLang="zh-CN" sz="1100" dirty="0">
                <a:solidFill>
                  <a:srgbClr val="7030A0"/>
                </a:solidFill>
              </a:rPr>
              <a:t>Stage 3 TS 32.298</a:t>
            </a:r>
            <a:endParaRPr lang="zh-CN" altLang="en-US" sz="1100" dirty="0">
              <a:solidFill>
                <a:srgbClr val="7030A0"/>
              </a:solidFill>
            </a:endParaRPr>
          </a:p>
        </p:txBody>
      </p:sp>
      <p:sp>
        <p:nvSpPr>
          <p:cNvPr id="19" name="右大括号 18">
            <a:extLst>
              <a:ext uri="{FF2B5EF4-FFF2-40B4-BE49-F238E27FC236}">
                <a16:creationId xmlns:a16="http://schemas.microsoft.com/office/drawing/2014/main" id="{CD7BF468-2BA7-450A-A173-5F9D8F5A4A59}"/>
              </a:ext>
            </a:extLst>
          </p:cNvPr>
          <p:cNvSpPr/>
          <p:nvPr/>
        </p:nvSpPr>
        <p:spPr bwMode="auto">
          <a:xfrm rot="10800000">
            <a:off x="186419" y="2860412"/>
            <a:ext cx="356785" cy="3544958"/>
          </a:xfrm>
          <a:prstGeom prst="rightBrace">
            <a:avLst/>
          </a:prstGeom>
          <a:noFill/>
          <a:ln w="9525" cap="flat" cmpd="sng" algn="ctr">
            <a:solidFill>
              <a:srgbClr val="00B05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sp>
        <p:nvSpPr>
          <p:cNvPr id="20" name="矩形 19">
            <a:extLst>
              <a:ext uri="{FF2B5EF4-FFF2-40B4-BE49-F238E27FC236}">
                <a16:creationId xmlns:a16="http://schemas.microsoft.com/office/drawing/2014/main" id="{0A9312A6-4593-4B53-912D-14B7CDF1DA72}"/>
              </a:ext>
            </a:extLst>
          </p:cNvPr>
          <p:cNvSpPr/>
          <p:nvPr/>
        </p:nvSpPr>
        <p:spPr>
          <a:xfrm>
            <a:off x="-45262" y="4308566"/>
            <a:ext cx="1041958" cy="261610"/>
          </a:xfrm>
          <a:prstGeom prst="rect">
            <a:avLst/>
          </a:prstGeom>
        </p:spPr>
        <p:txBody>
          <a:bodyPr wrap="square">
            <a:spAutoFit/>
          </a:bodyPr>
          <a:lstStyle/>
          <a:p>
            <a:pPr marL="0" lvl="1" indent="0">
              <a:spcBef>
                <a:spcPct val="20000"/>
              </a:spcBef>
              <a:buClr>
                <a:srgbClr val="C00000"/>
              </a:buClr>
            </a:pPr>
            <a:r>
              <a:rPr lang="en-US" altLang="zh-CN" sz="1100" dirty="0">
                <a:solidFill>
                  <a:srgbClr val="00B050"/>
                </a:solidFill>
              </a:rPr>
              <a:t>SMF</a:t>
            </a:r>
            <a:endParaRPr lang="zh-CN" altLang="en-US" sz="1100" dirty="0">
              <a:solidFill>
                <a:srgbClr val="00B050"/>
              </a:solidFill>
            </a:endParaRPr>
          </a:p>
        </p:txBody>
      </p:sp>
      <p:sp>
        <p:nvSpPr>
          <p:cNvPr id="21" name="矩形 20">
            <a:extLst>
              <a:ext uri="{FF2B5EF4-FFF2-40B4-BE49-F238E27FC236}">
                <a16:creationId xmlns:a16="http://schemas.microsoft.com/office/drawing/2014/main" id="{4354ACD5-9998-444E-A5BF-B38D651A6EC6}"/>
              </a:ext>
            </a:extLst>
          </p:cNvPr>
          <p:cNvSpPr/>
          <p:nvPr/>
        </p:nvSpPr>
        <p:spPr>
          <a:xfrm>
            <a:off x="289850" y="1092671"/>
            <a:ext cx="3534549" cy="261610"/>
          </a:xfrm>
          <a:prstGeom prst="rect">
            <a:avLst/>
          </a:prstGeom>
        </p:spPr>
        <p:txBody>
          <a:bodyPr wrap="square">
            <a:spAutoFit/>
          </a:bodyPr>
          <a:lstStyle/>
          <a:p>
            <a:pPr marL="182563" lvl="1" indent="-182563">
              <a:spcBef>
                <a:spcPct val="20000"/>
              </a:spcBef>
              <a:buClr>
                <a:srgbClr val="C00000"/>
              </a:buClr>
              <a:buFont typeface="Wingdings" panose="05000000000000000000" pitchFamily="2" charset="2"/>
              <a:buChar char="l"/>
            </a:pPr>
            <a:r>
              <a:rPr lang="en-US" altLang="zh-CN" sz="1100" dirty="0"/>
              <a:t>Extend the Trigger and the </a:t>
            </a:r>
            <a:r>
              <a:rPr lang="en-US" altLang="zh-CN" sz="1100" dirty="0" err="1"/>
              <a:t>sMFTrigger</a:t>
            </a:r>
            <a:r>
              <a:rPr lang="en-US" altLang="zh-CN" sz="1100" dirty="0"/>
              <a:t> is not used. </a:t>
            </a:r>
            <a:endParaRPr lang="zh-CN" altLang="en-US" sz="1100" dirty="0"/>
          </a:p>
        </p:txBody>
      </p:sp>
      <p:sp>
        <p:nvSpPr>
          <p:cNvPr id="22" name="矩形 21">
            <a:extLst>
              <a:ext uri="{FF2B5EF4-FFF2-40B4-BE49-F238E27FC236}">
                <a16:creationId xmlns:a16="http://schemas.microsoft.com/office/drawing/2014/main" id="{30E57BA8-CD2A-431E-B5D5-BB801E39AA0B}"/>
              </a:ext>
            </a:extLst>
          </p:cNvPr>
          <p:cNvSpPr/>
          <p:nvPr/>
        </p:nvSpPr>
        <p:spPr>
          <a:xfrm>
            <a:off x="352868" y="2274308"/>
            <a:ext cx="3586900" cy="261610"/>
          </a:xfrm>
          <a:prstGeom prst="rect">
            <a:avLst/>
          </a:prstGeom>
        </p:spPr>
        <p:txBody>
          <a:bodyPr wrap="square">
            <a:spAutoFit/>
          </a:bodyPr>
          <a:lstStyle/>
          <a:p>
            <a:pPr marL="182563" lvl="1" indent="-182563">
              <a:spcBef>
                <a:spcPct val="20000"/>
              </a:spcBef>
              <a:buClr>
                <a:srgbClr val="C00000"/>
              </a:buClr>
              <a:buFont typeface="Wingdings" panose="05000000000000000000" pitchFamily="2" charset="2"/>
              <a:buChar char="l"/>
            </a:pPr>
            <a:r>
              <a:rPr lang="en-US" altLang="zh-CN" sz="1100" dirty="0"/>
              <a:t>Define new trigger types for all NF consumers. </a:t>
            </a:r>
            <a:endParaRPr lang="zh-CN" altLang="en-US" sz="1100" dirty="0"/>
          </a:p>
        </p:txBody>
      </p:sp>
      <p:sp>
        <p:nvSpPr>
          <p:cNvPr id="23" name="矩形 22">
            <a:extLst>
              <a:ext uri="{FF2B5EF4-FFF2-40B4-BE49-F238E27FC236}">
                <a16:creationId xmlns:a16="http://schemas.microsoft.com/office/drawing/2014/main" id="{A02DA68D-83DD-4E72-8086-5B97C28C6444}"/>
              </a:ext>
            </a:extLst>
          </p:cNvPr>
          <p:cNvSpPr/>
          <p:nvPr/>
        </p:nvSpPr>
        <p:spPr>
          <a:xfrm>
            <a:off x="8043461" y="4783000"/>
            <a:ext cx="3586900" cy="1052596"/>
          </a:xfrm>
          <a:prstGeom prst="rect">
            <a:avLst/>
          </a:prstGeom>
        </p:spPr>
        <p:txBody>
          <a:bodyPr wrap="square">
            <a:spAutoFit/>
          </a:bodyPr>
          <a:lstStyle/>
          <a:p>
            <a:pPr marL="182563" lvl="1" indent="-182563">
              <a:spcBef>
                <a:spcPct val="20000"/>
              </a:spcBef>
              <a:buClr>
                <a:srgbClr val="C00000"/>
              </a:buClr>
              <a:buFont typeface="Wingdings" panose="05000000000000000000" pitchFamily="2" charset="2"/>
              <a:buChar char="l"/>
            </a:pPr>
            <a:r>
              <a:rPr lang="en-US" altLang="zh-CN" sz="1100" dirty="0"/>
              <a:t>Define new data type of trigger types “string” for all NF consumers and reference to the TS 32.291.</a:t>
            </a:r>
          </a:p>
          <a:p>
            <a:pPr marL="182563" lvl="1" indent="-182563">
              <a:spcBef>
                <a:spcPct val="20000"/>
              </a:spcBef>
              <a:buClr>
                <a:srgbClr val="C00000"/>
              </a:buClr>
              <a:buFont typeface="Wingdings" panose="05000000000000000000" pitchFamily="2" charset="2"/>
              <a:buChar char="l"/>
            </a:pPr>
            <a:endParaRPr lang="en-US" altLang="zh-CN" sz="1100" dirty="0"/>
          </a:p>
          <a:p>
            <a:r>
              <a:rPr lang="en-GB" altLang="zh-CN" sz="1400">
                <a:highlight>
                  <a:srgbClr val="00FF00"/>
                </a:highlight>
              </a:rPr>
              <a:t>TriggerType</a:t>
            </a:r>
            <a:r>
              <a:rPr lang="en-GB" altLang="zh-CN" sz="1400" dirty="0">
                <a:highlight>
                  <a:srgbClr val="00FF00"/>
                </a:highlight>
              </a:rPr>
              <a:t>	::= OCTET STRING</a:t>
            </a:r>
            <a:endParaRPr lang="zh-CN" altLang="zh-CN" sz="1400" dirty="0">
              <a:highlight>
                <a:srgbClr val="00FF00"/>
              </a:highlight>
            </a:endParaRPr>
          </a:p>
          <a:p>
            <a:pPr marL="182563" lvl="1" indent="-182563">
              <a:spcBef>
                <a:spcPct val="20000"/>
              </a:spcBef>
              <a:buClr>
                <a:srgbClr val="C00000"/>
              </a:buClr>
              <a:buFont typeface="Wingdings" panose="05000000000000000000" pitchFamily="2" charset="2"/>
              <a:buChar char="l"/>
            </a:pPr>
            <a:endParaRPr lang="zh-CN" altLang="en-US" sz="1100" dirty="0"/>
          </a:p>
        </p:txBody>
      </p:sp>
    </p:spTree>
    <p:extLst>
      <p:ext uri="{BB962C8B-B14F-4D97-AF65-F5344CB8AC3E}">
        <p14:creationId xmlns:p14="http://schemas.microsoft.com/office/powerpoint/2010/main" val="311475368"/>
      </p:ext>
    </p:extLst>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item1.xml><?xml version="1.0" encoding="utf-8"?>
<?mso-contentType ?>
<spe:Receivers xmlns:spe="http://schemas.microsoft.com/sharepoint/event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HideFromDelve xmlns="71c5aaf6-e6ce-465b-b873-5148d2a4c105">false</HideFromDelve>
  </documentManagement>
</p:properties>
</file>

<file path=customXml/item4.xml><?xml version="1.0" encoding="utf-8"?>
<ct:contentTypeSchema xmlns:ct="http://schemas.microsoft.com/office/2006/metadata/contentType" xmlns:ma="http://schemas.microsoft.com/office/2006/metadata/properties/metaAttributes" ct:_="" ma:_="" ma:contentTypeName="Document" ma:contentTypeID="0x01010083185B6FD968AC4F8244C98DADFCDDF2" ma:contentTypeVersion="13" ma:contentTypeDescription="Create a new document." ma:contentTypeScope="" ma:versionID="82ad2bae7f0c06f2affd04e202398948">
  <xsd:schema xmlns:xsd="http://www.w3.org/2001/XMLSchema" xmlns:xs="http://www.w3.org/2001/XMLSchema" xmlns:p="http://schemas.microsoft.com/office/2006/metadata/properties" xmlns:ns3="71c5aaf6-e6ce-465b-b873-5148d2a4c105" xmlns:ns4="687e87d0-d0a8-4c48-8f94-14f0c67212c5" xmlns:ns5="b4d06219-a142-4c5f-be55-53f74cb980c7" targetNamespace="http://schemas.microsoft.com/office/2006/metadata/properties" ma:root="true" ma:fieldsID="f9959177c7080051a0232d0818074d39" ns3:_="" ns4:_="" ns5:_="">
    <xsd:import namespace="71c5aaf6-e6ce-465b-b873-5148d2a4c105"/>
    <xsd:import namespace="687e87d0-d0a8-4c48-8f94-14f0c67212c5"/>
    <xsd:import namespace="b4d06219-a142-4c5f-be55-53f74cb980c7"/>
    <xsd:element name="properties">
      <xsd:complexType>
        <xsd:sequence>
          <xsd:element name="documentManagement">
            <xsd:complexType>
              <xsd:all>
                <xsd:element ref="ns3:_dlc_DocId" minOccurs="0"/>
                <xsd:element ref="ns3:_dlc_DocIdUrl" minOccurs="0"/>
                <xsd:element ref="ns3:_dlc_DocIdPersistId" minOccurs="0"/>
                <xsd:element ref="ns3:HideFromDelve" minOccurs="0"/>
                <xsd:element ref="ns4:MediaServiceFastMetadata" minOccurs="0"/>
                <xsd:element ref="ns5:SharedWithUsers" minOccurs="0"/>
                <xsd:element ref="ns5:SharedWithDetails" minOccurs="0"/>
                <xsd:element ref="ns5:SharingHintHash" minOccurs="0"/>
                <xsd:element ref="ns4:MediaServiceMetadata" minOccurs="0"/>
                <xsd:element ref="ns4:MediaServiceDateTaken" minOccurs="0"/>
                <xsd:element ref="ns4:MediaServiceAutoTags" minOccurs="0"/>
                <xsd:element ref="ns4:MediaServiceOCR" minOccurs="0"/>
                <xsd:element ref="ns4:MediaServiceLocation" minOccurs="0"/>
                <xsd:element ref="ns4:MediaServiceGenerationTime" minOccurs="0"/>
                <xsd:element ref="ns4:MediaServiceEventHashCode" minOccurs="0"/>
                <xsd:element ref="ns4:MediaServiceAutoKeyPoints" minOccurs="0"/>
                <xsd:element ref="ns4: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c5aaf6-e6ce-465b-b873-5148d2a4c105"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HideFromDelve" ma:index="11" nillable="true" ma:displayName="HideFromDelve" ma:default="0" ma:internalName="HideFromDelve">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687e87d0-d0a8-4c48-8f94-14f0c67212c5" elementFormDefault="qualified">
    <xsd:import namespace="http://schemas.microsoft.com/office/2006/documentManagement/types"/>
    <xsd:import namespace="http://schemas.microsoft.com/office/infopath/2007/PartnerControls"/>
    <xsd:element name="MediaServiceFastMetadata" ma:index="12" nillable="true" ma:displayName="MediaServiceFastMetadata" ma:hidden="true" ma:internalName="MediaServiceFastMetadata" ma:readOnly="true">
      <xsd:simpleType>
        <xsd:restriction base="dms:Note"/>
      </xsd:simpleType>
    </xsd:element>
    <xsd:element name="MediaServiceMetadata" ma:index="16" nillable="true" ma:displayName="MediaServiceMetadata" ma:hidden="true" ma:internalName="MediaServiceMetadata" ma:readOnly="true">
      <xsd:simpleType>
        <xsd:restriction base="dms:Note"/>
      </xsd:simpleType>
    </xsd:element>
    <xsd:element name="MediaServiceDateTaken" ma:index="17" nillable="true" ma:displayName="MediaServiceDateTaken" ma:hidden="true" ma:internalName="MediaServiceDateTaken" ma:readOnly="true">
      <xsd:simpleType>
        <xsd:restriction base="dms:Text"/>
      </xsd:simpleType>
    </xsd:element>
    <xsd:element name="MediaServiceAutoTags" ma:index="18" nillable="true" ma:displayName="MediaServiceAutoTags" ma:internalName="MediaServiceAutoTags" ma:readOnly="true">
      <xsd:simpleType>
        <xsd:restriction base="dms:Text"/>
      </xsd:simpleType>
    </xsd:element>
    <xsd:element name="MediaServiceOCR" ma:index="19" nillable="true" ma:displayName="MediaServiceOCR" ma:internalName="MediaServiceOCR" ma:readOnly="true">
      <xsd:simpleType>
        <xsd:restriction base="dms:Note">
          <xsd:maxLength value="255"/>
        </xsd:restriction>
      </xsd:simpleType>
    </xsd:element>
    <xsd:element name="MediaServiceLocation" ma:index="20" nillable="true" ma:displayName="Location" ma:internalName="MediaServiceLocation" ma:readOnly="true">
      <xsd:simpleType>
        <xsd:restriction base="dms:Text"/>
      </xsd:simpleType>
    </xsd:element>
    <xsd:element name="MediaServiceGenerationTime" ma:index="21" nillable="true" ma:displayName="MediaServiceGenerationTime" ma:hidden="true" ma:internalName="MediaServiceGenerationTime" ma:readOnly="true">
      <xsd:simpleType>
        <xsd:restriction base="dms:Text"/>
      </xsd:simpleType>
    </xsd:element>
    <xsd:element name="MediaServiceEventHashCode" ma:index="22" nillable="true" ma:displayName="MediaServiceEventHashCode" ma:hidden="true" ma:internalName="MediaServiceEventHashCode" ma:readOnly="true">
      <xsd:simpleType>
        <xsd:restriction base="dms:Text"/>
      </xsd:simpleType>
    </xsd:element>
    <xsd:element name="MediaServiceAutoKeyPoints" ma:index="23" nillable="true" ma:displayName="MediaServiceAutoKeyPoints" ma:hidden="true" ma:internalName="MediaServiceAutoKeyPoints" ma:readOnly="true">
      <xsd:simpleType>
        <xsd:restriction base="dms:Note"/>
      </xsd:simpleType>
    </xsd:element>
    <xsd:element name="MediaServiceKeyPoints" ma:index="24"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b4d06219-a142-4c5f-be55-53f74cb980c7" elementFormDefault="qualified">
    <xsd:import namespace="http://schemas.microsoft.com/office/2006/documentManagement/types"/>
    <xsd:import namespace="http://schemas.microsoft.com/office/infopath/2007/PartnerControls"/>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description="" ma:internalName="SharedWithDetails" ma:readOnly="true">
      <xsd:simpleType>
        <xsd:restriction base="dms:Note">
          <xsd:maxLength value="255"/>
        </xsd:restriction>
      </xsd:simpleType>
    </xsd:element>
    <xsd:element name="SharingHintHash" ma:index="15" nillable="true" ma:displayName="Sharing Hint Hash" ma:description=""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5.xml><?xml version="1.0" encoding="utf-8"?>
<?mso-contentType ?>
<SharedContentType xmlns="Microsoft.SharePoint.Taxonomy.ContentTypeSync" SourceId="34c87397-5fc1-491e-85e7-d6110dbe9cbd" ContentTypeId="0x0101" PreviousValue="false"/>
</file>

<file path=customXml/itemProps1.xml><?xml version="1.0" encoding="utf-8"?>
<ds:datastoreItem xmlns:ds="http://schemas.openxmlformats.org/officeDocument/2006/customXml" ds:itemID="{C533F262-609D-4DE1-971D-E33E47E685D8}">
  <ds:schemaRefs>
    <ds:schemaRef ds:uri="http://schemas.microsoft.com/sharepoint/events"/>
  </ds:schemaRefs>
</ds:datastoreItem>
</file>

<file path=customXml/itemProps2.xml><?xml version="1.0" encoding="utf-8"?>
<ds:datastoreItem xmlns:ds="http://schemas.openxmlformats.org/officeDocument/2006/customXml" ds:itemID="{D8EFD60F-3529-4261-B094-766615A3369C}">
  <ds:schemaRefs>
    <ds:schemaRef ds:uri="http://schemas.microsoft.com/sharepoint/v3/contenttype/forms"/>
  </ds:schemaRefs>
</ds:datastoreItem>
</file>

<file path=customXml/itemProps3.xml><?xml version="1.0" encoding="utf-8"?>
<ds:datastoreItem xmlns:ds="http://schemas.openxmlformats.org/officeDocument/2006/customXml" ds:itemID="{613C568A-0C46-4592-BB68-CDB41342D77A}">
  <ds:schemaRefs>
    <ds:schemaRef ds:uri="http://schemas.microsoft.com/office/infopath/2007/PartnerControls"/>
    <ds:schemaRef ds:uri="http://www.w3.org/XML/1998/namespace"/>
    <ds:schemaRef ds:uri="b4d06219-a142-4c5f-be55-53f74cb980c7"/>
    <ds:schemaRef ds:uri="http://purl.org/dc/dcmitype/"/>
    <ds:schemaRef ds:uri="687e87d0-d0a8-4c48-8f94-14f0c67212c5"/>
    <ds:schemaRef ds:uri="http://schemas.microsoft.com/office/2006/documentManagement/types"/>
    <ds:schemaRef ds:uri="http://schemas.openxmlformats.org/package/2006/metadata/core-properties"/>
    <ds:schemaRef ds:uri="http://purl.org/dc/elements/1.1/"/>
    <ds:schemaRef ds:uri="71c5aaf6-e6ce-465b-b873-5148d2a4c105"/>
    <ds:schemaRef ds:uri="http://schemas.microsoft.com/office/2006/metadata/properties"/>
    <ds:schemaRef ds:uri="http://purl.org/dc/terms/"/>
  </ds:schemaRefs>
</ds:datastoreItem>
</file>

<file path=customXml/itemProps4.xml><?xml version="1.0" encoding="utf-8"?>
<ds:datastoreItem xmlns:ds="http://schemas.openxmlformats.org/officeDocument/2006/customXml" ds:itemID="{362C99FD-0342-4981-9E51-9B4B3D0AADD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1c5aaf6-e6ce-465b-b873-5148d2a4c105"/>
    <ds:schemaRef ds:uri="687e87d0-d0a8-4c48-8f94-14f0c67212c5"/>
    <ds:schemaRef ds:uri="b4d06219-a142-4c5f-be55-53f74cb980c7"/>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5.xml><?xml version="1.0" encoding="utf-8"?>
<ds:datastoreItem xmlns:ds="http://schemas.openxmlformats.org/officeDocument/2006/customXml" ds:itemID="{DB86EE5A-C607-470A-B2B8-6CB953A47714}">
  <ds:schemaRefs>
    <ds:schemaRef ds:uri="Microsoft.SharePoint.Taxonomy.ContentTypeSync"/>
  </ds:schemaRefs>
</ds:datastoreItem>
</file>

<file path=docProps/app.xml><?xml version="1.0" encoding="utf-8"?>
<Properties xmlns="http://schemas.openxmlformats.org/officeDocument/2006/extended-properties" xmlns:vt="http://schemas.openxmlformats.org/officeDocument/2006/docPropsVTypes">
  <TotalTime>25847</TotalTime>
  <Words>1130</Words>
  <Application>Microsoft Office PowerPoint</Application>
  <PresentationFormat>宽屏</PresentationFormat>
  <Paragraphs>117</Paragraphs>
  <Slides>11</Slides>
  <Notes>1</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11</vt:i4>
      </vt:variant>
    </vt:vector>
  </HeadingPairs>
  <TitlesOfParts>
    <vt:vector size="18" baseType="lpstr">
      <vt:lpstr>等线</vt:lpstr>
      <vt:lpstr>宋体</vt:lpstr>
      <vt:lpstr>Arial</vt:lpstr>
      <vt:lpstr>Calibri</vt:lpstr>
      <vt:lpstr>Times New Roman</vt:lpstr>
      <vt:lpstr>Wingdings</vt:lpstr>
      <vt:lpstr>Office Theme</vt:lpstr>
      <vt:lpstr>    Charging Triggers in Stage 2 and Stage 3  (SA5 #151)   </vt:lpstr>
      <vt:lpstr>The triggers in Charging Data Message Stage2 </vt:lpstr>
      <vt:lpstr>The Triggers in the CHF CDRs in Stage2</vt:lpstr>
      <vt:lpstr>The Triggers in the Open API in the Stage3</vt:lpstr>
      <vt:lpstr>The Triggers in the CHF CDRs in Stage3</vt:lpstr>
      <vt:lpstr>Summary</vt:lpstr>
      <vt:lpstr>Option A --- Add NF triggers</vt:lpstr>
      <vt:lpstr>Option B --- Add the triggers in TS 32.291</vt:lpstr>
      <vt:lpstr>Option B --- Add the triggers in TS 32.298</vt:lpstr>
      <vt:lpstr>Option C --- Remove the triggers in the Stage2</vt:lpstr>
      <vt:lpstr>Thank you!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SA5 Status Report to SA#83  Charging Management (CH) Operation, Administration, Maintenance &amp; Provisioning (OAM&amp;P)</dc:title>
  <dc:creator>Thomas Tovinger</dc:creator>
  <cp:lastModifiedBy>Huawei</cp:lastModifiedBy>
  <cp:revision>685</cp:revision>
  <dcterms:created xsi:type="dcterms:W3CDTF">2019-03-13T01:38:36Z</dcterms:created>
  <dcterms:modified xsi:type="dcterms:W3CDTF">2023-09-29T07:13:18Z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0x01010083185B6FD968AC4F8244C98DADFCDDF2</vt:lpwstr>
  </property>
  <property fmtid="{D5CDD505-2E9C-101B-9397-08002B2CF9AE}" pid="3" name="_2015_ms_pID_725343">
    <vt:lpwstr>(3)WuzfBhssImrHVCrC+dfSzYbO6cPkwd2//IWb5rJkJ5JCzdmzvFCDU6H19jriLDmq8YUAFrG1
VW6bbRIonNgy0sN6rYjkAxQFiCv2XQEE0EosBpUNnhCwZ6uwfkl/aLemyzhQQr+rcHfUOZ2x
uZgPTrSvn1MyGogqH3YEVFgczHmDPtG6S+tjIByaUISadddhgzwdJsIlI0XrbmkUGfvzhKYg
uYkRDJ3teY7i+paP1P</vt:lpwstr>
  </property>
  <property fmtid="{D5CDD505-2E9C-101B-9397-08002B2CF9AE}" pid="4" name="_2015_ms_pID_7253431">
    <vt:lpwstr>uZy4+RzP9O2KUM6uqlAaMMcHiat+OtBMj3VEWXNRRm0x84MEs6KU3F
xy4umYcgx8kkcu73bkbLfFlPT0PGPU8JnLnmq0xTUaBljKK5573K+TmGAc9bh+GUDkJGPiAA
MRw60Gj04qoXUBteS14uUj3PjjxQF+U8OJLtlO59apt1pe3zQ3awXrwcseri9adQZCttELJs
2QzxsM1wC04NdGoe6QYaCBUIYVQUXX2elRUa</vt:lpwstr>
  </property>
  <property fmtid="{D5CDD505-2E9C-101B-9397-08002B2CF9AE}" pid="5" name="_2015_ms_pID_7253432">
    <vt:lpwstr>q9V3Au5/XMI36c54uI1/R7I=</vt:lpwstr>
  </property>
  <property fmtid="{D5CDD505-2E9C-101B-9397-08002B2CF9AE}" pid="6" name="_readonly">
    <vt:lpwstr/>
  </property>
  <property fmtid="{D5CDD505-2E9C-101B-9397-08002B2CF9AE}" pid="7" name="_change">
    <vt:lpwstr/>
  </property>
  <property fmtid="{D5CDD505-2E9C-101B-9397-08002B2CF9AE}" pid="8" name="_full-control">
    <vt:lpwstr/>
  </property>
  <property fmtid="{D5CDD505-2E9C-101B-9397-08002B2CF9AE}" pid="9" name="sflag">
    <vt:lpwstr>1695971581</vt:lpwstr>
  </property>
</Properties>
</file>